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08" r:id="rId1"/>
  </p:sldMasterIdLst>
  <p:notesMasterIdLst>
    <p:notesMasterId r:id="rId32"/>
  </p:notesMasterIdLst>
  <p:sldIdLst>
    <p:sldId id="256" r:id="rId2"/>
    <p:sldId id="258" r:id="rId3"/>
    <p:sldId id="276" r:id="rId4"/>
    <p:sldId id="290" r:id="rId5"/>
    <p:sldId id="259" r:id="rId6"/>
    <p:sldId id="278" r:id="rId7"/>
    <p:sldId id="307" r:id="rId8"/>
    <p:sldId id="260" r:id="rId9"/>
    <p:sldId id="261" r:id="rId10"/>
    <p:sldId id="280" r:id="rId11"/>
    <p:sldId id="262" r:id="rId12"/>
    <p:sldId id="272" r:id="rId13"/>
    <p:sldId id="285" r:id="rId14"/>
    <p:sldId id="304" r:id="rId15"/>
    <p:sldId id="305" r:id="rId16"/>
    <p:sldId id="263" r:id="rId17"/>
    <p:sldId id="265" r:id="rId18"/>
    <p:sldId id="309" r:id="rId19"/>
    <p:sldId id="310" r:id="rId20"/>
    <p:sldId id="267" r:id="rId21"/>
    <p:sldId id="277" r:id="rId22"/>
    <p:sldId id="268" r:id="rId23"/>
    <p:sldId id="306" r:id="rId24"/>
    <p:sldId id="284" r:id="rId25"/>
    <p:sldId id="308" r:id="rId26"/>
    <p:sldId id="270" r:id="rId27"/>
    <p:sldId id="271" r:id="rId28"/>
    <p:sldId id="274" r:id="rId29"/>
    <p:sldId id="275" r:id="rId30"/>
    <p:sldId id="286"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90" autoAdjust="0"/>
    <p:restoredTop sz="94660"/>
  </p:normalViewPr>
  <p:slideViewPr>
    <p:cSldViewPr>
      <p:cViewPr varScale="1">
        <p:scale>
          <a:sx n="87" d="100"/>
          <a:sy n="87" d="100"/>
        </p:scale>
        <p:origin x="-1056" y="-7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8DBDAB-FCBE-4A27-9092-37107C1FA6E7}" type="datetimeFigureOut">
              <a:rPr lang="en-US" smtClean="0"/>
              <a:pPr/>
              <a:t>12/4/2018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4C0E1F2-D9F2-4FDB-AD35-CD99DB81BF50}" type="slidenum">
              <a:rPr lang="en-US" smtClean="0"/>
              <a:pPr/>
              <a:t>‹#›</a:t>
            </a:fld>
            <a:endParaRPr lang="en-US"/>
          </a:p>
        </p:txBody>
      </p:sp>
    </p:spTree>
    <p:extLst>
      <p:ext uri="{BB962C8B-B14F-4D97-AF65-F5344CB8AC3E}">
        <p14:creationId xmlns:p14="http://schemas.microsoft.com/office/powerpoint/2010/main" val="9788894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4C0E1F2-D9F2-4FDB-AD35-CD99DB81BF50}" type="slidenum">
              <a:rPr lang="en-US" smtClean="0"/>
              <a:pPr/>
              <a:t>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mk-MK"/>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mk-MK"/>
          </a:p>
        </p:txBody>
      </p:sp>
      <p:sp>
        <p:nvSpPr>
          <p:cNvPr id="4" name="Date Placeholder 3"/>
          <p:cNvSpPr>
            <a:spLocks noGrp="1"/>
          </p:cNvSpPr>
          <p:nvPr>
            <p:ph type="dt" sz="half" idx="10"/>
          </p:nvPr>
        </p:nvSpPr>
        <p:spPr/>
        <p:txBody>
          <a:bodyPr/>
          <a:lstStyle/>
          <a:p>
            <a:fld id="{DB42C5F2-6CFD-415A-A8A7-C6CBAB484BF2}"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42482438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Date Placeholder 3"/>
          <p:cNvSpPr>
            <a:spLocks noGrp="1"/>
          </p:cNvSpPr>
          <p:nvPr>
            <p:ph type="dt" sz="half" idx="10"/>
          </p:nvPr>
        </p:nvSpPr>
        <p:spPr/>
        <p:txBody>
          <a:bodyPr/>
          <a:lstStyle/>
          <a:p>
            <a:fld id="{DB42C5F2-6CFD-415A-A8A7-C6CBAB484BF2}"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29524075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mk-MK"/>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Date Placeholder 3"/>
          <p:cNvSpPr>
            <a:spLocks noGrp="1"/>
          </p:cNvSpPr>
          <p:nvPr>
            <p:ph type="dt" sz="half" idx="10"/>
          </p:nvPr>
        </p:nvSpPr>
        <p:spPr/>
        <p:txBody>
          <a:bodyPr/>
          <a:lstStyle/>
          <a:p>
            <a:fld id="{DB42C5F2-6CFD-415A-A8A7-C6CBAB484BF2}"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1094758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Date Placeholder 3"/>
          <p:cNvSpPr>
            <a:spLocks noGrp="1"/>
          </p:cNvSpPr>
          <p:nvPr>
            <p:ph type="dt" sz="half" idx="10"/>
          </p:nvPr>
        </p:nvSpPr>
        <p:spPr/>
        <p:txBody>
          <a:bodyPr/>
          <a:lstStyle/>
          <a:p>
            <a:fld id="{DB42C5F2-6CFD-415A-A8A7-C6CBAB484BF2}"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30610671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mk-MK"/>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B42C5F2-6CFD-415A-A8A7-C6CBAB484BF2}" type="datetimeFigureOut">
              <a:rPr lang="en-US" smtClean="0"/>
              <a:pPr/>
              <a:t>12/4/2018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4205069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5" name="Date Placeholder 4"/>
          <p:cNvSpPr>
            <a:spLocks noGrp="1"/>
          </p:cNvSpPr>
          <p:nvPr>
            <p:ph type="dt" sz="half" idx="10"/>
          </p:nvPr>
        </p:nvSpPr>
        <p:spPr/>
        <p:txBody>
          <a:bodyPr/>
          <a:lstStyle/>
          <a:p>
            <a:fld id="{DB42C5F2-6CFD-415A-A8A7-C6CBAB484BF2}"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16232229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mk-MK"/>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7" name="Date Placeholder 6"/>
          <p:cNvSpPr>
            <a:spLocks noGrp="1"/>
          </p:cNvSpPr>
          <p:nvPr>
            <p:ph type="dt" sz="half" idx="10"/>
          </p:nvPr>
        </p:nvSpPr>
        <p:spPr/>
        <p:txBody>
          <a:bodyPr/>
          <a:lstStyle/>
          <a:p>
            <a:fld id="{DB42C5F2-6CFD-415A-A8A7-C6CBAB484BF2}" type="datetimeFigureOut">
              <a:rPr lang="en-US" smtClean="0"/>
              <a:pPr/>
              <a:t>12/4/2018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33438190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mk-MK"/>
          </a:p>
        </p:txBody>
      </p:sp>
      <p:sp>
        <p:nvSpPr>
          <p:cNvPr id="3" name="Date Placeholder 2"/>
          <p:cNvSpPr>
            <a:spLocks noGrp="1"/>
          </p:cNvSpPr>
          <p:nvPr>
            <p:ph type="dt" sz="half" idx="10"/>
          </p:nvPr>
        </p:nvSpPr>
        <p:spPr/>
        <p:txBody>
          <a:bodyPr/>
          <a:lstStyle/>
          <a:p>
            <a:fld id="{DB42C5F2-6CFD-415A-A8A7-C6CBAB484BF2}" type="datetimeFigureOut">
              <a:rPr lang="en-US" smtClean="0"/>
              <a:pPr/>
              <a:t>12/4/2018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2863039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42C5F2-6CFD-415A-A8A7-C6CBAB484BF2}" type="datetimeFigureOut">
              <a:rPr lang="en-US" smtClean="0"/>
              <a:pPr/>
              <a:t>12/4/2018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10820471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mk-MK"/>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42C5F2-6CFD-415A-A8A7-C6CBAB484BF2}"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38764948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mk-MK"/>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mk-MK"/>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B42C5F2-6CFD-415A-A8A7-C6CBAB484BF2}" type="datetimeFigureOut">
              <a:rPr lang="en-US" smtClean="0"/>
              <a:pPr/>
              <a:t>12/4/2018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AD4E720-7BD3-4A4D-8A6F-5C2128E3537D}" type="slidenum">
              <a:rPr lang="en-US" smtClean="0"/>
              <a:pPr/>
              <a:t>‹#›</a:t>
            </a:fld>
            <a:endParaRPr lang="en-US"/>
          </a:p>
        </p:txBody>
      </p:sp>
    </p:spTree>
    <p:extLst>
      <p:ext uri="{BB962C8B-B14F-4D97-AF65-F5344CB8AC3E}">
        <p14:creationId xmlns:p14="http://schemas.microsoft.com/office/powerpoint/2010/main" val="13871646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mk-MK"/>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mk-MK"/>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42C5F2-6CFD-415A-A8A7-C6CBAB484BF2}" type="datetimeFigureOut">
              <a:rPr lang="en-US" smtClean="0"/>
              <a:pPr/>
              <a:t>12/4/2018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D4E720-7BD3-4A4D-8A6F-5C2128E3537D}" type="slidenum">
              <a:rPr lang="en-US" smtClean="0"/>
              <a:pPr/>
              <a:t>‹#›</a:t>
            </a:fld>
            <a:endParaRPr lang="en-US"/>
          </a:p>
        </p:txBody>
      </p:sp>
    </p:spTree>
    <p:extLst>
      <p:ext uri="{BB962C8B-B14F-4D97-AF65-F5344CB8AC3E}">
        <p14:creationId xmlns:p14="http://schemas.microsoft.com/office/powerpoint/2010/main" val="23014138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mk-M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Spice Up Your Teaching – Methodology in Practice Today</a:t>
            </a:r>
            <a:endParaRPr lang="en-US" dirty="0"/>
          </a:p>
        </p:txBody>
      </p:sp>
      <p:sp>
        <p:nvSpPr>
          <p:cNvPr id="3" name="Subtitle 2"/>
          <p:cNvSpPr>
            <a:spLocks noGrp="1"/>
          </p:cNvSpPr>
          <p:nvPr>
            <p:ph type="subTitle" idx="1"/>
          </p:nvPr>
        </p:nvSpPr>
        <p:spPr/>
        <p:txBody>
          <a:bodyPr>
            <a:normAutofit/>
          </a:bodyPr>
          <a:lstStyle/>
          <a:p>
            <a:r>
              <a:rPr lang="en-US" dirty="0" smtClean="0"/>
              <a:t>Executive Training Institute, Malta</a:t>
            </a:r>
          </a:p>
          <a:p>
            <a:r>
              <a:rPr lang="en-US" dirty="0" smtClean="0"/>
              <a:t>2-6 July 2018</a:t>
            </a:r>
          </a:p>
          <a:p>
            <a:endParaRPr lang="en-US" dirty="0"/>
          </a:p>
          <a:p>
            <a:endParaRPr lang="en-US" dirty="0" smtClean="0"/>
          </a:p>
          <a:p>
            <a:endParaRPr lang="en-US" dirty="0"/>
          </a:p>
          <a:p>
            <a:endParaRPr lang="en-US" dirty="0" smtClean="0"/>
          </a:p>
          <a:p>
            <a:endParaRPr lang="en-US" dirty="0"/>
          </a:p>
          <a:p>
            <a:endParaRPr lang="en-US" dirty="0"/>
          </a:p>
        </p:txBody>
      </p:sp>
      <p:pic>
        <p:nvPicPr>
          <p:cNvPr id="1026" name="Picture 2" descr="C:\Users\Jasmina\Desktop\download.png"/>
          <p:cNvPicPr>
            <a:picLocks noChangeAspect="1" noChangeArrowheads="1"/>
          </p:cNvPicPr>
          <p:nvPr/>
        </p:nvPicPr>
        <p:blipFill>
          <a:blip r:embed="rId2" cstate="print"/>
          <a:srcRect/>
          <a:stretch>
            <a:fillRect/>
          </a:stretch>
        </p:blipFill>
        <p:spPr bwMode="auto">
          <a:xfrm>
            <a:off x="5715000" y="152400"/>
            <a:ext cx="3028950" cy="1514475"/>
          </a:xfrm>
          <a:prstGeom prst="rect">
            <a:avLst/>
          </a:prstGeom>
          <a:noFill/>
        </p:spPr>
      </p:pic>
      <p:pic>
        <p:nvPicPr>
          <p:cNvPr id="4" name="Picture 2" descr="C:\Users\Jasmina\Desktop\logo.png"/>
          <p:cNvPicPr>
            <a:picLocks noChangeAspect="1" noChangeArrowheads="1"/>
          </p:cNvPicPr>
          <p:nvPr/>
        </p:nvPicPr>
        <p:blipFill>
          <a:blip r:embed="rId3" cstate="print"/>
          <a:srcRect/>
          <a:stretch>
            <a:fillRect/>
          </a:stretch>
        </p:blipFill>
        <p:spPr bwMode="auto">
          <a:xfrm>
            <a:off x="228600" y="213200"/>
            <a:ext cx="4600645" cy="9298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NLP</a:t>
            </a:r>
            <a:endParaRPr lang="mk-MK" dirty="0"/>
          </a:p>
        </p:txBody>
      </p:sp>
      <p:sp>
        <p:nvSpPr>
          <p:cNvPr id="3" name="Content Placeholder 2"/>
          <p:cNvSpPr>
            <a:spLocks noGrp="1"/>
          </p:cNvSpPr>
          <p:nvPr>
            <p:ph idx="1"/>
          </p:nvPr>
        </p:nvSpPr>
        <p:spPr/>
        <p:txBody>
          <a:bodyPr/>
          <a:lstStyle/>
          <a:p>
            <a:r>
              <a:rPr lang="en-US" dirty="0"/>
              <a:t> Closely connected to Multiple </a:t>
            </a:r>
            <a:r>
              <a:rPr lang="en-US" dirty="0" smtClean="0"/>
              <a:t>Intelligences: </a:t>
            </a:r>
          </a:p>
          <a:p>
            <a:pPr>
              <a:buFontTx/>
              <a:buChar char="-"/>
            </a:pPr>
            <a:r>
              <a:rPr lang="en-US" dirty="0" smtClean="0"/>
              <a:t>Visual</a:t>
            </a:r>
          </a:p>
          <a:p>
            <a:pPr>
              <a:buFontTx/>
              <a:buChar char="-"/>
            </a:pPr>
            <a:r>
              <a:rPr lang="en-US" dirty="0" smtClean="0"/>
              <a:t>Auditory</a:t>
            </a:r>
          </a:p>
          <a:p>
            <a:pPr>
              <a:buFontTx/>
              <a:buChar char="-"/>
            </a:pPr>
            <a:r>
              <a:rPr lang="en-US" dirty="0" err="1" smtClean="0"/>
              <a:t>Kinaesthetic</a:t>
            </a:r>
            <a:endParaRPr lang="en-US" dirty="0" smtClean="0"/>
          </a:p>
          <a:p>
            <a:pPr marL="0" indent="0">
              <a:buNone/>
            </a:pPr>
            <a:r>
              <a:rPr lang="en-US" dirty="0" smtClean="0"/>
              <a:t>(VAK – used often, more practical, compared to the 8 intelligences)</a:t>
            </a:r>
          </a:p>
          <a:p>
            <a:pPr>
              <a:buFontTx/>
              <a:buChar char="-"/>
            </a:pPr>
            <a:r>
              <a:rPr lang="en-US" dirty="0" smtClean="0"/>
              <a:t>Auditory Internal (self talk)</a:t>
            </a:r>
          </a:p>
        </p:txBody>
      </p:sp>
    </p:spTree>
    <p:extLst>
      <p:ext uri="{BB962C8B-B14F-4D97-AF65-F5344CB8AC3E}">
        <p14:creationId xmlns:p14="http://schemas.microsoft.com/office/powerpoint/2010/main" val="6869221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Dictation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John was driving along a quiet street at ________. The weather was _________ and he was heading to ________, because he ____________________________. He was feeling _________ because ________________. John was totally lost in thought when suddenly ____________________. </a:t>
            </a:r>
          </a:p>
          <a:p>
            <a:endParaRPr lang="en-US" dirty="0" smtClean="0"/>
          </a:p>
          <a:p>
            <a:pPr>
              <a:buNone/>
            </a:pPr>
            <a:endParaRPr lang="en-US" dirty="0" smtClean="0"/>
          </a:p>
          <a:p>
            <a:pPr>
              <a:buNone/>
            </a:pPr>
            <a:r>
              <a:rPr lang="en-US" sz="2800" dirty="0" smtClean="0"/>
              <a:t>(It can be done as an opening paragraph of a story writing.</a:t>
            </a:r>
          </a:p>
          <a:p>
            <a:pPr>
              <a:buNone/>
            </a:pPr>
            <a:r>
              <a:rPr lang="en-US" sz="2800" dirty="0" smtClean="0"/>
              <a:t>It boosts confidence of weaker </a:t>
            </a:r>
            <a:r>
              <a:rPr lang="en-US" sz="2800" dirty="0" err="1" smtClean="0"/>
              <a:t>ss</a:t>
            </a:r>
            <a:r>
              <a:rPr lang="en-US" sz="2800" dirty="0" smtClean="0"/>
              <a:t>, who don’t know how to</a:t>
            </a:r>
          </a:p>
          <a:p>
            <a:pPr>
              <a:buNone/>
            </a:pPr>
            <a:r>
              <a:rPr lang="en-US" sz="2800" dirty="0" smtClean="0"/>
              <a:t>start).</a:t>
            </a:r>
            <a:endParaRPr lang="en-US" sz="2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Dictogloss</a:t>
            </a:r>
            <a:endParaRPr lang="mk-MK" dirty="0"/>
          </a:p>
        </p:txBody>
      </p:sp>
      <p:sp>
        <p:nvSpPr>
          <p:cNvPr id="3" name="Content Placeholder 2"/>
          <p:cNvSpPr>
            <a:spLocks noGrp="1"/>
          </p:cNvSpPr>
          <p:nvPr>
            <p:ph idx="1"/>
          </p:nvPr>
        </p:nvSpPr>
        <p:spPr>
          <a:xfrm>
            <a:off x="381000" y="1066800"/>
            <a:ext cx="8610600" cy="5562600"/>
          </a:xfrm>
        </p:spPr>
        <p:txBody>
          <a:bodyPr>
            <a:noAutofit/>
          </a:bodyPr>
          <a:lstStyle/>
          <a:p>
            <a:r>
              <a:rPr lang="en-US" sz="2200" dirty="0" smtClean="0"/>
              <a:t>Example</a:t>
            </a:r>
            <a:r>
              <a:rPr lang="en-US" sz="2200" dirty="0"/>
              <a:t/>
            </a:r>
            <a:br>
              <a:rPr lang="en-US" sz="2200" dirty="0"/>
            </a:br>
            <a:r>
              <a:rPr lang="en-US" sz="2200" dirty="0"/>
              <a:t>Learners discuss </a:t>
            </a:r>
            <a:r>
              <a:rPr lang="en-US" sz="2200" dirty="0" smtClean="0"/>
              <a:t>pollution. Then the teacher reads </a:t>
            </a:r>
            <a:r>
              <a:rPr lang="en-US" sz="2200" dirty="0"/>
              <a:t>a short text on the </a:t>
            </a:r>
            <a:r>
              <a:rPr lang="en-US" sz="2200" dirty="0" smtClean="0"/>
              <a:t>pollution </a:t>
            </a:r>
            <a:r>
              <a:rPr lang="en-US" sz="2200" dirty="0"/>
              <a:t>to the class, who just listen. The teacher reads the text again, and the learners take notes. In groups, the learners </a:t>
            </a:r>
            <a:r>
              <a:rPr lang="en-US" sz="2200" dirty="0" smtClean="0"/>
              <a:t>reconstruct </a:t>
            </a:r>
            <a:r>
              <a:rPr lang="en-US" sz="2200" dirty="0"/>
              <a:t>the text. </a:t>
            </a:r>
            <a:endParaRPr lang="en-US" sz="2200" dirty="0" smtClean="0"/>
          </a:p>
          <a:p>
            <a:pPr marL="0" indent="0">
              <a:buNone/>
            </a:pPr>
            <a:r>
              <a:rPr lang="en-US" sz="2200" dirty="0"/>
              <a:t>	</a:t>
            </a:r>
            <a:r>
              <a:rPr lang="en-US" sz="2000" dirty="0" smtClean="0"/>
              <a:t>“</a:t>
            </a:r>
            <a:r>
              <a:rPr lang="en-US" sz="2000" dirty="0"/>
              <a:t>The sources of pollution are numerous. The identification of these different pollutants and their effects on ecosystems is complex. They can come from natural disasters or the result of human activity, such as oil spills, chemical spills, nuclear accidents ... These can have terrible consequences on people and the planet where they live: destruction of the biodiversity, increased mortality of the human and animal species, destruction of natural habitat, damage caused to the quality of soil, water and air </a:t>
            </a:r>
            <a:r>
              <a:rPr lang="en-US" sz="2000" dirty="0" smtClean="0"/>
              <a:t>...”</a:t>
            </a:r>
            <a:endParaRPr lang="en-US" sz="2200" dirty="0" smtClean="0"/>
          </a:p>
          <a:p>
            <a:r>
              <a:rPr lang="en-US" sz="2200" dirty="0" err="1" smtClean="0"/>
              <a:t>Dictogloss</a:t>
            </a:r>
            <a:r>
              <a:rPr lang="en-US" sz="2200" dirty="0" smtClean="0"/>
              <a:t> </a:t>
            </a:r>
            <a:r>
              <a:rPr lang="en-US" sz="2200" dirty="0"/>
              <a:t>is often regarded as a </a:t>
            </a:r>
            <a:r>
              <a:rPr lang="en-US" sz="2200" b="1" dirty="0"/>
              <a:t>multiple skills </a:t>
            </a:r>
            <a:r>
              <a:rPr lang="en-US" sz="2200" dirty="0"/>
              <a:t>activity. Learners </a:t>
            </a:r>
            <a:r>
              <a:rPr lang="en-US" sz="2200" dirty="0" err="1"/>
              <a:t>practise</a:t>
            </a:r>
            <a:r>
              <a:rPr lang="en-US" sz="2200" dirty="0"/>
              <a:t> listening, writing and speaking (by working in groups) and use vocabulary, grammar and discourse systems in order to complete the task</a:t>
            </a:r>
            <a:r>
              <a:rPr lang="en-US" sz="2200" dirty="0" smtClean="0"/>
              <a:t>.</a:t>
            </a:r>
          </a:p>
        </p:txBody>
      </p:sp>
    </p:spTree>
    <p:extLst>
      <p:ext uri="{BB962C8B-B14F-4D97-AF65-F5344CB8AC3E}">
        <p14:creationId xmlns:p14="http://schemas.microsoft.com/office/powerpoint/2010/main" val="1978704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Picture Dictation</a:t>
            </a:r>
            <a:endParaRPr lang="mk-MK" dirty="0"/>
          </a:p>
        </p:txBody>
      </p:sp>
      <p:sp>
        <p:nvSpPr>
          <p:cNvPr id="3" name="Content Placeholder 2"/>
          <p:cNvSpPr>
            <a:spLocks noGrp="1"/>
          </p:cNvSpPr>
          <p:nvPr>
            <p:ph idx="1"/>
          </p:nvPr>
        </p:nvSpPr>
        <p:spPr/>
        <p:txBody>
          <a:bodyPr/>
          <a:lstStyle/>
          <a:p>
            <a:r>
              <a:rPr lang="en-US" dirty="0" smtClean="0"/>
              <a:t>In the middle of the picture there is a big house….The house has a door and two windows….on the roof of the house there is a chimney…..In the top right hand side of the picture there is a very big sun....Beside the house and under the sun there is a little hill…. </a:t>
            </a:r>
            <a:r>
              <a:rPr lang="en-US" smtClean="0"/>
              <a:t>(handout)</a:t>
            </a:r>
            <a:endParaRPr lang="mk-MK" dirty="0"/>
          </a:p>
        </p:txBody>
      </p:sp>
    </p:spTree>
    <p:extLst>
      <p:ext uri="{BB962C8B-B14F-4D97-AF65-F5344CB8AC3E}">
        <p14:creationId xmlns:p14="http://schemas.microsoft.com/office/powerpoint/2010/main" val="186656049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pic>
        <p:nvPicPr>
          <p:cNvPr id="1026" name="Picture 2" descr="C:\Users\Goliath\Desktop\DSC0742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09550"/>
            <a:ext cx="8305800" cy="6229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3164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782762"/>
          </a:xfrm>
        </p:spPr>
        <p:txBody>
          <a:bodyPr>
            <a:normAutofit/>
          </a:bodyPr>
          <a:lstStyle/>
          <a:p>
            <a:r>
              <a:rPr lang="en-US" dirty="0" smtClean="0"/>
              <a:t>Cuisenaire Rods ( early1950s)</a:t>
            </a:r>
            <a:br>
              <a:rPr lang="en-US" dirty="0" smtClean="0"/>
            </a:br>
            <a:r>
              <a:rPr lang="en-US" dirty="0"/>
              <a:t> </a:t>
            </a:r>
            <a:r>
              <a:rPr lang="en-US" sz="2200" dirty="0"/>
              <a:t>Belgian </a:t>
            </a:r>
            <a:r>
              <a:rPr lang="en-US" sz="2200" u="sng" dirty="0"/>
              <a:t>primary school</a:t>
            </a:r>
            <a:r>
              <a:rPr lang="en-US" sz="2200" dirty="0"/>
              <a:t> teacher Georges Cuisenaire</a:t>
            </a:r>
            <a:endParaRPr lang="mk-MK" sz="2200" dirty="0"/>
          </a:p>
        </p:txBody>
      </p:sp>
      <p:sp>
        <p:nvSpPr>
          <p:cNvPr id="3" name="Content Placeholder 2"/>
          <p:cNvSpPr>
            <a:spLocks noGrp="1"/>
          </p:cNvSpPr>
          <p:nvPr>
            <p:ph idx="1"/>
          </p:nvPr>
        </p:nvSpPr>
        <p:spPr>
          <a:xfrm>
            <a:off x="762000" y="2209800"/>
            <a:ext cx="7924800" cy="3916363"/>
          </a:xfrm>
        </p:spPr>
        <p:txBody>
          <a:bodyPr/>
          <a:lstStyle/>
          <a:p>
            <a:r>
              <a:rPr lang="en-US" dirty="0"/>
              <a:t>Memorable</a:t>
            </a:r>
          </a:p>
          <a:p>
            <a:r>
              <a:rPr lang="en-US" dirty="0"/>
              <a:t>Appeal to VAK students</a:t>
            </a:r>
          </a:p>
          <a:p>
            <a:r>
              <a:rPr lang="en-US" dirty="0"/>
              <a:t>Encourage cognitive learning</a:t>
            </a:r>
          </a:p>
          <a:p>
            <a:r>
              <a:rPr lang="en-US" dirty="0"/>
              <a:t>Aren’t seen as ‘work’ but as fun</a:t>
            </a:r>
          </a:p>
          <a:p>
            <a:r>
              <a:rPr lang="en-US" dirty="0"/>
              <a:t>Increase motivation</a:t>
            </a:r>
          </a:p>
          <a:p>
            <a:r>
              <a:rPr lang="en-US" dirty="0"/>
              <a:t>Encourage rapport between SS and T</a:t>
            </a:r>
          </a:p>
          <a:p>
            <a:endParaRPr lang="mk-MK" dirty="0"/>
          </a:p>
        </p:txBody>
      </p:sp>
    </p:spTree>
    <p:extLst>
      <p:ext uri="{BB962C8B-B14F-4D97-AF65-F5344CB8AC3E}">
        <p14:creationId xmlns:p14="http://schemas.microsoft.com/office/powerpoint/2010/main" val="194421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Cuisenaire Rods</a:t>
            </a:r>
            <a:endParaRPr lang="mk-MK" dirty="0"/>
          </a:p>
        </p:txBody>
      </p:sp>
      <p:pic>
        <p:nvPicPr>
          <p:cNvPr id="1026" name="Picture 2" descr="C:\Users\Goliath\Desktop\New folder\DSC0730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1556074" y="1600200"/>
            <a:ext cx="6031851"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46838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pic>
        <p:nvPicPr>
          <p:cNvPr id="3074" name="Picture 2" descr="C:\Users\Goliath\Desktop\New folder\DSC07303.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533400"/>
            <a:ext cx="8021109" cy="60158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45080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pic>
        <p:nvPicPr>
          <p:cNvPr id="1027" name="Picture 3" descr="C:\Users\Goliath\Desktop\DSC07510.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rot="10800000">
            <a:off x="762000" y="457200"/>
            <a:ext cx="7990985" cy="59932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883076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mk-MK"/>
          </a:p>
        </p:txBody>
      </p:sp>
      <p:pic>
        <p:nvPicPr>
          <p:cNvPr id="2050" name="Picture 2" descr="C:\Users\Goliath\Desktop\DSC07509.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533400"/>
            <a:ext cx="8129177" cy="58284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3994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Jasmina\Desktop\Malta\DSC05878.JPG"/>
          <p:cNvPicPr>
            <a:picLocks noChangeAspect="1" noChangeArrowheads="1"/>
          </p:cNvPicPr>
          <p:nvPr/>
        </p:nvPicPr>
        <p:blipFill>
          <a:blip r:embed="rId2" cstate="print"/>
          <a:srcRect/>
          <a:stretch>
            <a:fillRect/>
          </a:stretch>
        </p:blipFill>
        <p:spPr bwMode="auto">
          <a:xfrm>
            <a:off x="533401" y="399729"/>
            <a:ext cx="8153400" cy="611409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Cuisenaire rods</a:t>
            </a:r>
            <a:endParaRPr lang="mk-MK" dirty="0"/>
          </a:p>
        </p:txBody>
      </p:sp>
      <p:sp>
        <p:nvSpPr>
          <p:cNvPr id="3" name="Content Placeholder 2"/>
          <p:cNvSpPr>
            <a:spLocks noGrp="1"/>
          </p:cNvSpPr>
          <p:nvPr>
            <p:ph idx="1"/>
          </p:nvPr>
        </p:nvSpPr>
        <p:spPr/>
        <p:txBody>
          <a:bodyPr>
            <a:normAutofit lnSpcReduction="10000"/>
          </a:bodyPr>
          <a:lstStyle/>
          <a:p>
            <a:r>
              <a:rPr lang="en-US" dirty="0" smtClean="0"/>
              <a:t>Create a scene and hide it from your partner. Describe it to them and they recreate it at the same time</a:t>
            </a:r>
          </a:p>
          <a:p>
            <a:r>
              <a:rPr lang="en-US" dirty="0" smtClean="0"/>
              <a:t>Construct a typical street and ask for directions </a:t>
            </a:r>
          </a:p>
          <a:p>
            <a:r>
              <a:rPr lang="en-US" dirty="0" err="1" smtClean="0"/>
              <a:t>Ss</a:t>
            </a:r>
            <a:r>
              <a:rPr lang="en-US" dirty="0" smtClean="0"/>
              <a:t> choose a </a:t>
            </a:r>
            <a:r>
              <a:rPr lang="en-US" dirty="0" err="1" smtClean="0"/>
              <a:t>colour</a:t>
            </a:r>
            <a:r>
              <a:rPr lang="en-US" dirty="0" smtClean="0"/>
              <a:t> as a representation of their current mood and talk about it</a:t>
            </a:r>
          </a:p>
          <a:p>
            <a:r>
              <a:rPr lang="en-US" dirty="0" smtClean="0"/>
              <a:t>Grammar structures (e.g. </a:t>
            </a:r>
            <a:r>
              <a:rPr lang="en-US" dirty="0" err="1" smtClean="0"/>
              <a:t>colours</a:t>
            </a:r>
            <a:r>
              <a:rPr lang="en-US" dirty="0" smtClean="0"/>
              <a:t> stand for auxiliaries)</a:t>
            </a:r>
          </a:p>
          <a:p>
            <a:endParaRPr lang="mk-MK" dirty="0"/>
          </a:p>
        </p:txBody>
      </p:sp>
    </p:spTree>
    <p:extLst>
      <p:ext uri="{BB962C8B-B14F-4D97-AF65-F5344CB8AC3E}">
        <p14:creationId xmlns:p14="http://schemas.microsoft.com/office/powerpoint/2010/main" val="2257596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Cuisenaire rods</a:t>
            </a:r>
            <a:endParaRPr lang="mk-MK" dirty="0"/>
          </a:p>
        </p:txBody>
      </p:sp>
      <p:sp>
        <p:nvSpPr>
          <p:cNvPr id="3" name="Content Placeholder 2"/>
          <p:cNvSpPr>
            <a:spLocks noGrp="1"/>
          </p:cNvSpPr>
          <p:nvPr>
            <p:ph idx="1"/>
          </p:nvPr>
        </p:nvSpPr>
        <p:spPr/>
        <p:txBody>
          <a:bodyPr>
            <a:normAutofit/>
          </a:bodyPr>
          <a:lstStyle/>
          <a:p>
            <a:r>
              <a:rPr lang="en-US" b="1" dirty="0" smtClean="0"/>
              <a:t>Error correction </a:t>
            </a:r>
            <a:r>
              <a:rPr lang="en-US" dirty="0" smtClean="0"/>
              <a:t>(green rods are used for correct sentences and red ones for wrong)</a:t>
            </a:r>
          </a:p>
          <a:p>
            <a:r>
              <a:rPr lang="en-US" b="1" dirty="0" err="1" smtClean="0"/>
              <a:t>Colour</a:t>
            </a:r>
            <a:r>
              <a:rPr lang="en-US" b="1" dirty="0" smtClean="0"/>
              <a:t>-coding parts of speech </a:t>
            </a:r>
            <a:r>
              <a:rPr lang="en-US" dirty="0" smtClean="0"/>
              <a:t>(e.g. nouns are green, verbs red, prepositions blue, </a:t>
            </a:r>
            <a:r>
              <a:rPr lang="en-US" dirty="0" err="1" smtClean="0"/>
              <a:t>etc</a:t>
            </a:r>
            <a:r>
              <a:rPr lang="en-US" dirty="0" smtClean="0"/>
              <a:t>)</a:t>
            </a:r>
          </a:p>
          <a:p>
            <a:r>
              <a:rPr lang="en-US" b="1" dirty="0" smtClean="0"/>
              <a:t>Telling the time </a:t>
            </a:r>
            <a:r>
              <a:rPr lang="en-US" dirty="0" smtClean="0"/>
              <a:t>(a clock is drawn on the board, </a:t>
            </a:r>
            <a:r>
              <a:rPr lang="en-US" dirty="0" err="1" smtClean="0"/>
              <a:t>ss</a:t>
            </a:r>
            <a:r>
              <a:rPr lang="en-US" dirty="0" smtClean="0"/>
              <a:t> stick the rods to tell the time)</a:t>
            </a:r>
          </a:p>
          <a:p>
            <a:r>
              <a:rPr lang="en-US" b="1" dirty="0" smtClean="0"/>
              <a:t>Describing a room </a:t>
            </a:r>
            <a:r>
              <a:rPr lang="en-US" dirty="0" smtClean="0"/>
              <a:t>(use rods to build up pictures as you speak)</a:t>
            </a:r>
            <a:endParaRPr lang="mk-MK" dirty="0"/>
          </a:p>
        </p:txBody>
      </p:sp>
    </p:spTree>
    <p:extLst>
      <p:ext uri="{BB962C8B-B14F-4D97-AF65-F5344CB8AC3E}">
        <p14:creationId xmlns:p14="http://schemas.microsoft.com/office/powerpoint/2010/main" val="915971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Vocaboxes</a:t>
            </a:r>
            <a:r>
              <a:rPr lang="en-US" dirty="0"/>
              <a:t> </a:t>
            </a:r>
            <a:r>
              <a:rPr lang="en-US" dirty="0" smtClean="0"/>
              <a:t>  </a:t>
            </a:r>
            <a:r>
              <a:rPr lang="en-US" sz="2400" dirty="0" smtClean="0"/>
              <a:t>(</a:t>
            </a:r>
            <a:r>
              <a:rPr lang="en-US" sz="2400" dirty="0" err="1" smtClean="0"/>
              <a:t>vocaenvelopes</a:t>
            </a:r>
            <a:r>
              <a:rPr lang="en-US" sz="2400" dirty="0" smtClean="0"/>
              <a:t>)</a:t>
            </a:r>
            <a:endParaRPr lang="mk-MK" sz="2400" dirty="0"/>
          </a:p>
        </p:txBody>
      </p:sp>
      <p:sp>
        <p:nvSpPr>
          <p:cNvPr id="3" name="Content Placeholder 2"/>
          <p:cNvSpPr>
            <a:spLocks noGrp="1"/>
          </p:cNvSpPr>
          <p:nvPr>
            <p:ph idx="1"/>
          </p:nvPr>
        </p:nvSpPr>
        <p:spPr/>
        <p:txBody>
          <a:bodyPr>
            <a:normAutofit fontScale="85000" lnSpcReduction="10000"/>
          </a:bodyPr>
          <a:lstStyle/>
          <a:p>
            <a:r>
              <a:rPr lang="en-US" sz="2600" dirty="0"/>
              <a:t>At the end of each vocabulary lesson - </a:t>
            </a:r>
            <a:r>
              <a:rPr lang="en-US" sz="2600" dirty="0" smtClean="0"/>
              <a:t>either </a:t>
            </a:r>
            <a:r>
              <a:rPr lang="en-US" sz="2600" dirty="0"/>
              <a:t>you or the students should write words from the lesson on different cards. So, you may end up with ten words on ten cards  and these cards are then placed in the vocabulary box. </a:t>
            </a:r>
            <a:endParaRPr lang="en-US" sz="2600" dirty="0" smtClean="0"/>
          </a:p>
          <a:p>
            <a:r>
              <a:rPr lang="en-US" sz="2600" dirty="0" smtClean="0"/>
              <a:t>Or simply take a photo of the board at the end of the class</a:t>
            </a:r>
          </a:p>
          <a:p>
            <a:r>
              <a:rPr lang="en-US" sz="2600" dirty="0" smtClean="0"/>
              <a:t>If </a:t>
            </a:r>
            <a:r>
              <a:rPr lang="en-US" sz="2600" dirty="0"/>
              <a:t>you have time, and with stronger classes, you, or the students, may write a definition of the word on the reverse of each card</a:t>
            </a:r>
            <a:r>
              <a:rPr lang="en-US" sz="2600" dirty="0" smtClean="0"/>
              <a:t>.</a:t>
            </a:r>
          </a:p>
          <a:p>
            <a:endParaRPr lang="en-US" sz="2400" dirty="0" smtClean="0"/>
          </a:p>
          <a:p>
            <a:r>
              <a:rPr lang="en-US" sz="2800" dirty="0"/>
              <a:t>This box just becomes so flexible in how you can use it. It could be at the end of the lesson. </a:t>
            </a:r>
            <a:r>
              <a:rPr lang="en-US" sz="2800" b="1" dirty="0"/>
              <a:t>For example 'You can't leave the classroom until you've defined two words that are in the box'. </a:t>
            </a:r>
            <a:r>
              <a:rPr lang="en-US" sz="2800" dirty="0"/>
              <a:t>Vocabulary boxes are fantastic and they take so little time but provide so many activities.</a:t>
            </a:r>
          </a:p>
          <a:p>
            <a:endParaRPr lang="mk-MK" dirty="0"/>
          </a:p>
        </p:txBody>
      </p:sp>
    </p:spTree>
    <p:extLst>
      <p:ext uri="{BB962C8B-B14F-4D97-AF65-F5344CB8AC3E}">
        <p14:creationId xmlns:p14="http://schemas.microsoft.com/office/powerpoint/2010/main" val="30502954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Concordances</a:t>
            </a:r>
            <a:endParaRPr lang="mk-MK" dirty="0"/>
          </a:p>
        </p:txBody>
      </p:sp>
      <p:sp>
        <p:nvSpPr>
          <p:cNvPr id="3" name="Content Placeholder 2"/>
          <p:cNvSpPr>
            <a:spLocks noGrp="1"/>
          </p:cNvSpPr>
          <p:nvPr>
            <p:ph idx="1"/>
          </p:nvPr>
        </p:nvSpPr>
        <p:spPr>
          <a:xfrm>
            <a:off x="533400" y="1143000"/>
            <a:ext cx="8153400" cy="4983163"/>
          </a:xfrm>
        </p:spPr>
        <p:txBody>
          <a:bodyPr>
            <a:normAutofit/>
          </a:bodyPr>
          <a:lstStyle/>
          <a:p>
            <a:r>
              <a:rPr lang="en-US" sz="2200" dirty="0" err="1"/>
              <a:t>Concordancing</a:t>
            </a:r>
            <a:r>
              <a:rPr lang="en-US" sz="2200" dirty="0"/>
              <a:t> is a means of accessing a corpus of text to show how any given word or phrase in the text is used in the immediate contexts in which </a:t>
            </a:r>
            <a:r>
              <a:rPr lang="en-US" sz="2200" dirty="0" smtClean="0"/>
              <a:t>it appears </a:t>
            </a:r>
            <a:r>
              <a:rPr lang="en-US" sz="2200" dirty="0"/>
              <a:t>(BNC - http://www.natcorp.ox.ac.uk</a:t>
            </a:r>
            <a:r>
              <a:rPr lang="en-US" sz="2300" dirty="0"/>
              <a:t>/</a:t>
            </a:r>
            <a:endParaRPr lang="mk-MK" sz="2300" dirty="0"/>
          </a:p>
        </p:txBody>
      </p:sp>
      <p:pic>
        <p:nvPicPr>
          <p:cNvPr id="1026" name="Picture 2" descr="C:\Users\Goliath\Desktop\DSC0746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676400" y="2329689"/>
            <a:ext cx="5714999" cy="4285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10724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Stories </a:t>
            </a:r>
            <a:endParaRPr lang="mk-MK" dirty="0"/>
          </a:p>
        </p:txBody>
      </p:sp>
      <p:sp>
        <p:nvSpPr>
          <p:cNvPr id="3" name="Content Placeholder 2"/>
          <p:cNvSpPr>
            <a:spLocks noGrp="1"/>
          </p:cNvSpPr>
          <p:nvPr>
            <p:ph idx="1"/>
          </p:nvPr>
        </p:nvSpPr>
        <p:spPr/>
        <p:txBody>
          <a:bodyPr/>
          <a:lstStyle/>
          <a:p>
            <a:r>
              <a:rPr lang="en-US" dirty="0" smtClean="0"/>
              <a:t>A Fable of a Bird and her Chicks</a:t>
            </a:r>
            <a:endParaRPr lang="mk-MK" dirty="0"/>
          </a:p>
        </p:txBody>
      </p:sp>
      <p:pic>
        <p:nvPicPr>
          <p:cNvPr id="14338" name="Picture 2" descr="C:\Users\Goliath\Desktop\mother-bird-babies-2937971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65980" y="2333119"/>
            <a:ext cx="6453710" cy="40676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45509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Stories </a:t>
            </a:r>
            <a:endParaRPr lang="mk-MK" dirty="0"/>
          </a:p>
        </p:txBody>
      </p:sp>
      <p:sp>
        <p:nvSpPr>
          <p:cNvPr id="3" name="Content Placeholder 2"/>
          <p:cNvSpPr>
            <a:spLocks noGrp="1"/>
          </p:cNvSpPr>
          <p:nvPr>
            <p:ph idx="1"/>
          </p:nvPr>
        </p:nvSpPr>
        <p:spPr/>
        <p:txBody>
          <a:bodyPr/>
          <a:lstStyle/>
          <a:p>
            <a:r>
              <a:rPr lang="en-US" dirty="0" smtClean="0"/>
              <a:t>The Loch Ness Monster - </a:t>
            </a:r>
            <a:r>
              <a:rPr lang="en-US" sz="3000" dirty="0" smtClean="0"/>
              <a:t>a guided </a:t>
            </a:r>
            <a:r>
              <a:rPr lang="en-US" sz="3000" dirty="0" err="1" smtClean="0"/>
              <a:t>visualisation</a:t>
            </a:r>
            <a:endParaRPr lang="en-US" sz="3000" dirty="0" smtClean="0"/>
          </a:p>
          <a:p>
            <a:endParaRPr lang="mk-MK" sz="3000" dirty="0"/>
          </a:p>
        </p:txBody>
      </p:sp>
      <p:pic>
        <p:nvPicPr>
          <p:cNvPr id="1026" name="Picture 2" descr="C:\Users\Goliath\Desktop\screenshot-18-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2209800"/>
            <a:ext cx="7594600" cy="36703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3436977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Stories </a:t>
            </a:r>
            <a:endParaRPr lang="mk-MK" dirty="0"/>
          </a:p>
        </p:txBody>
      </p:sp>
      <p:sp>
        <p:nvSpPr>
          <p:cNvPr id="3" name="Content Placeholder 2"/>
          <p:cNvSpPr>
            <a:spLocks noGrp="1"/>
          </p:cNvSpPr>
          <p:nvPr>
            <p:ph idx="1"/>
          </p:nvPr>
        </p:nvSpPr>
        <p:spPr/>
        <p:txBody>
          <a:bodyPr/>
          <a:lstStyle/>
          <a:p>
            <a:r>
              <a:rPr lang="en-US" dirty="0" smtClean="0"/>
              <a:t>T dictates a list of 18 verbs, </a:t>
            </a:r>
            <a:r>
              <a:rPr lang="en-US" dirty="0" err="1" smtClean="0"/>
              <a:t>ss</a:t>
            </a:r>
            <a:r>
              <a:rPr lang="en-US" dirty="0" smtClean="0"/>
              <a:t> come up with a story, using </a:t>
            </a:r>
            <a:r>
              <a:rPr lang="en-US" b="1" dirty="0" smtClean="0"/>
              <a:t>only </a:t>
            </a:r>
            <a:r>
              <a:rPr lang="en-US" dirty="0" smtClean="0"/>
              <a:t>those 18 verbs in the order they were dictated:</a:t>
            </a:r>
          </a:p>
          <a:p>
            <a:pPr marL="0" indent="0">
              <a:buNone/>
            </a:pPr>
            <a:r>
              <a:rPr lang="en-US" dirty="0" smtClean="0"/>
              <a:t>	was; went; bought; cheated; fell; hurt; shouted; ran away; thought; tried; smelled; looked for; jumped; couldn’t manage; cried out; held; felt; had</a:t>
            </a:r>
          </a:p>
          <a:p>
            <a:pPr marL="0" indent="0">
              <a:buNone/>
            </a:pPr>
            <a:endParaRPr lang="mk-MK" dirty="0"/>
          </a:p>
        </p:txBody>
      </p:sp>
    </p:spTree>
    <p:extLst>
      <p:ext uri="{BB962C8B-B14F-4D97-AF65-F5344CB8AC3E}">
        <p14:creationId xmlns:p14="http://schemas.microsoft.com/office/powerpoint/2010/main" val="33957717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Exploiting the Internet</a:t>
            </a:r>
            <a:endParaRPr lang="mk-MK" dirty="0"/>
          </a:p>
        </p:txBody>
      </p:sp>
      <p:sp>
        <p:nvSpPr>
          <p:cNvPr id="3" name="Content Placeholder 2"/>
          <p:cNvSpPr>
            <a:spLocks noGrp="1"/>
          </p:cNvSpPr>
          <p:nvPr>
            <p:ph idx="1"/>
          </p:nvPr>
        </p:nvSpPr>
        <p:spPr/>
        <p:txBody>
          <a:bodyPr>
            <a:normAutofit fontScale="92500" lnSpcReduction="20000"/>
          </a:bodyPr>
          <a:lstStyle/>
          <a:p>
            <a:pPr marL="0" indent="0">
              <a:buNone/>
            </a:pPr>
            <a:r>
              <a:rPr lang="en-US" u="sng" dirty="0" smtClean="0"/>
              <a:t>https</a:t>
            </a:r>
            <a:r>
              <a:rPr lang="en-US" u="sng" dirty="0"/>
              <a:t>://</a:t>
            </a:r>
            <a:r>
              <a:rPr lang="en-US" u="sng" dirty="0" smtClean="0"/>
              <a:t>www.cia.gov</a:t>
            </a:r>
            <a:endParaRPr lang="mk-MK" dirty="0"/>
          </a:p>
          <a:p>
            <a:pPr marL="0" indent="0">
              <a:buNone/>
            </a:pPr>
            <a:r>
              <a:rPr lang="en-US" dirty="0" smtClean="0"/>
              <a:t>Suggested tasks: </a:t>
            </a:r>
          </a:p>
          <a:p>
            <a:pPr marL="0" indent="0">
              <a:buNone/>
            </a:pPr>
            <a:r>
              <a:rPr lang="en-US" dirty="0" smtClean="0"/>
              <a:t>1. The World Fact Book – compare and contrast 2 countries (handout)</a:t>
            </a:r>
          </a:p>
          <a:p>
            <a:pPr marL="0" indent="0">
              <a:buNone/>
            </a:pPr>
            <a:r>
              <a:rPr lang="en-US" u="sng" dirty="0" smtClean="0"/>
              <a:t>https</a:t>
            </a:r>
            <a:r>
              <a:rPr lang="en-US" u="sng" dirty="0"/>
              <a:t>://www.cia.gov/library/publications/the-world-factbook</a:t>
            </a:r>
            <a:r>
              <a:rPr lang="en-US" u="sng" dirty="0" smtClean="0"/>
              <a:t>/</a:t>
            </a:r>
            <a:endParaRPr lang="mk-MK" dirty="0"/>
          </a:p>
          <a:p>
            <a:pPr marL="0" indent="0">
              <a:buNone/>
            </a:pPr>
            <a:endParaRPr lang="en-US" dirty="0" smtClean="0"/>
          </a:p>
          <a:p>
            <a:pPr marL="0" indent="0">
              <a:buNone/>
            </a:pPr>
            <a:r>
              <a:rPr lang="en-US" dirty="0" smtClean="0"/>
              <a:t>2.The World Fact Book - Flags of the World</a:t>
            </a:r>
          </a:p>
          <a:p>
            <a:pPr marL="0" indent="0">
              <a:buNone/>
            </a:pPr>
            <a:r>
              <a:rPr lang="en-US" dirty="0" err="1" smtClean="0"/>
              <a:t>Pairwork</a:t>
            </a:r>
            <a:r>
              <a:rPr lang="en-US" dirty="0" smtClean="0"/>
              <a:t>: </a:t>
            </a:r>
            <a:r>
              <a:rPr lang="en-US" dirty="0" err="1" smtClean="0"/>
              <a:t>ss</a:t>
            </a:r>
            <a:r>
              <a:rPr lang="en-US" dirty="0" smtClean="0"/>
              <a:t> choose a flag and describe it to each other (handout)</a:t>
            </a:r>
            <a:endParaRPr lang="mk-MK" dirty="0"/>
          </a:p>
        </p:txBody>
      </p:sp>
    </p:spTree>
    <p:extLst>
      <p:ext uri="{BB962C8B-B14F-4D97-AF65-F5344CB8AC3E}">
        <p14:creationId xmlns:p14="http://schemas.microsoft.com/office/powerpoint/2010/main" val="90493836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Videos</a:t>
            </a:r>
            <a:endParaRPr lang="mk-MK" dirty="0"/>
          </a:p>
        </p:txBody>
      </p:sp>
      <p:sp>
        <p:nvSpPr>
          <p:cNvPr id="3" name="Content Placeholder 2"/>
          <p:cNvSpPr>
            <a:spLocks noGrp="1"/>
          </p:cNvSpPr>
          <p:nvPr>
            <p:ph idx="1"/>
          </p:nvPr>
        </p:nvSpPr>
        <p:spPr/>
        <p:txBody>
          <a:bodyPr>
            <a:normAutofit/>
          </a:bodyPr>
          <a:lstStyle/>
          <a:p>
            <a:r>
              <a:rPr lang="en-US" dirty="0"/>
              <a:t> http://lessonstream.org/</a:t>
            </a:r>
            <a:endParaRPr lang="en-US" dirty="0" smtClean="0"/>
          </a:p>
          <a:p>
            <a:r>
              <a:rPr lang="en-US" sz="3100" dirty="0"/>
              <a:t>https://</a:t>
            </a:r>
            <a:r>
              <a:rPr lang="en-US" sz="3100" dirty="0" smtClean="0"/>
              <a:t>www.youtube.com/watch?v=nhzMhUIL0vU</a:t>
            </a:r>
          </a:p>
          <a:p>
            <a:r>
              <a:rPr lang="en-US" sz="3100" dirty="0" smtClean="0"/>
              <a:t>https</a:t>
            </a:r>
            <a:r>
              <a:rPr lang="en-US" sz="3100" dirty="0"/>
              <a:t>://</a:t>
            </a:r>
            <a:r>
              <a:rPr lang="en-US" sz="3100" dirty="0" smtClean="0"/>
              <a:t>www.youtube.com/watch?v=UtPkxzHKLpk</a:t>
            </a:r>
            <a:endParaRPr lang="en-US" sz="3100" dirty="0"/>
          </a:p>
          <a:p>
            <a:pPr marL="0" indent="0">
              <a:buNone/>
            </a:pPr>
            <a:endParaRPr lang="en-US" dirty="0" smtClean="0"/>
          </a:p>
        </p:txBody>
      </p:sp>
    </p:spTree>
    <p:extLst>
      <p:ext uri="{BB962C8B-B14F-4D97-AF65-F5344CB8AC3E}">
        <p14:creationId xmlns:p14="http://schemas.microsoft.com/office/powerpoint/2010/main" val="12732317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Mime</a:t>
            </a:r>
            <a:endParaRPr lang="mk-MK" dirty="0"/>
          </a:p>
        </p:txBody>
      </p:sp>
      <p:sp>
        <p:nvSpPr>
          <p:cNvPr id="3" name="Content Placeholder 2"/>
          <p:cNvSpPr>
            <a:spLocks noGrp="1"/>
          </p:cNvSpPr>
          <p:nvPr>
            <p:ph idx="1"/>
          </p:nvPr>
        </p:nvSpPr>
        <p:spPr/>
        <p:txBody>
          <a:bodyPr/>
          <a:lstStyle/>
          <a:p>
            <a:r>
              <a:rPr lang="en-US" dirty="0"/>
              <a:t>SS must mime a </a:t>
            </a:r>
            <a:r>
              <a:rPr lang="en-US" b="1" dirty="0"/>
              <a:t>whole sentence </a:t>
            </a:r>
            <a:r>
              <a:rPr lang="en-US" dirty="0"/>
              <a:t>(might be with a particular structure being taught). Every word is represented with a blank on the board. Every correct word is written on the board until the whole sentence is constructed  or guessed</a:t>
            </a:r>
          </a:p>
          <a:p>
            <a:pPr marL="0" indent="0">
              <a:buNone/>
            </a:pPr>
            <a:endParaRPr lang="en-US" dirty="0" smtClean="0"/>
          </a:p>
        </p:txBody>
      </p:sp>
    </p:spTree>
    <p:extLst>
      <p:ext uri="{BB962C8B-B14F-4D97-AF65-F5344CB8AC3E}">
        <p14:creationId xmlns:p14="http://schemas.microsoft.com/office/powerpoint/2010/main" val="19512880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Goliath\Desktop\DSC05190.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79384" y="133082"/>
            <a:ext cx="8559816" cy="64188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95566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152400"/>
            <a:ext cx="8229600" cy="1143000"/>
          </a:xfrm>
        </p:spPr>
        <p:txBody>
          <a:bodyPr/>
          <a:lstStyle/>
          <a:p>
            <a:endParaRPr lang="mk-MK"/>
          </a:p>
        </p:txBody>
      </p:sp>
      <p:pic>
        <p:nvPicPr>
          <p:cNvPr id="102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279400" y="228600"/>
            <a:ext cx="8483600" cy="63627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27157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609600"/>
            <a:ext cx="7772400" cy="1470025"/>
          </a:xfrm>
        </p:spPr>
        <p:txBody>
          <a:bodyPr/>
          <a:lstStyle/>
          <a:p>
            <a:r>
              <a:rPr lang="en-US" dirty="0" smtClean="0"/>
              <a:t>Teacher Valerie </a:t>
            </a:r>
            <a:r>
              <a:rPr lang="en-US" dirty="0" err="1" smtClean="0"/>
              <a:t>Zammit</a:t>
            </a:r>
            <a:r>
              <a:rPr lang="en-US" dirty="0" smtClean="0"/>
              <a:t> </a:t>
            </a:r>
            <a:endParaRPr lang="mk-MK" dirty="0"/>
          </a:p>
        </p:txBody>
      </p:sp>
      <p:sp>
        <p:nvSpPr>
          <p:cNvPr id="3" name="Subtitle 2"/>
          <p:cNvSpPr>
            <a:spLocks noGrp="1"/>
          </p:cNvSpPr>
          <p:nvPr>
            <p:ph type="subTitle" idx="1"/>
          </p:nvPr>
        </p:nvSpPr>
        <p:spPr/>
        <p:txBody>
          <a:bodyPr/>
          <a:lstStyle/>
          <a:p>
            <a:endParaRPr lang="mk-MK" dirty="0"/>
          </a:p>
        </p:txBody>
      </p:sp>
      <p:pic>
        <p:nvPicPr>
          <p:cNvPr id="3074" name="Picture 2" descr="C:\Users\Goliath\Desktop\DSC05185 - Copy.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09800" y="1825131"/>
            <a:ext cx="4724400" cy="4611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5057920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Course </a:t>
            </a:r>
            <a:r>
              <a:rPr lang="en-US" dirty="0" err="1" smtClean="0"/>
              <a:t>programme</a:t>
            </a:r>
            <a:r>
              <a:rPr lang="en-US" dirty="0" smtClean="0"/>
              <a:t/>
            </a:r>
            <a:br>
              <a:rPr lang="en-US" dirty="0" smtClean="0"/>
            </a:br>
            <a:endParaRPr lang="en-US" dirty="0"/>
          </a:p>
        </p:txBody>
      </p:sp>
      <p:sp>
        <p:nvSpPr>
          <p:cNvPr id="4" name="Content Placeholder 3"/>
          <p:cNvSpPr>
            <a:spLocks noGrp="1"/>
          </p:cNvSpPr>
          <p:nvPr>
            <p:ph idx="1"/>
          </p:nvPr>
        </p:nvSpPr>
        <p:spPr/>
        <p:txBody>
          <a:bodyPr>
            <a:normAutofit lnSpcReduction="10000"/>
          </a:bodyPr>
          <a:lstStyle/>
          <a:p>
            <a:r>
              <a:rPr lang="en-US" sz="2400" dirty="0" smtClean="0"/>
              <a:t>Engaging the Learner: What motivates today’s students?</a:t>
            </a:r>
          </a:p>
          <a:p>
            <a:r>
              <a:rPr lang="en-US" sz="2400" dirty="0" smtClean="0"/>
              <a:t>Task-based learning</a:t>
            </a:r>
          </a:p>
          <a:p>
            <a:r>
              <a:rPr lang="en-US" sz="2400" dirty="0" smtClean="0"/>
              <a:t>Learner Styles and Multiple intelligences</a:t>
            </a:r>
          </a:p>
          <a:p>
            <a:r>
              <a:rPr lang="en-US" sz="2400" dirty="0" smtClean="0"/>
              <a:t>Collocations</a:t>
            </a:r>
          </a:p>
          <a:p>
            <a:r>
              <a:rPr lang="en-US" sz="2400" dirty="0" smtClean="0"/>
              <a:t>Songs and Music</a:t>
            </a:r>
          </a:p>
          <a:p>
            <a:r>
              <a:rPr lang="en-US" sz="2400" dirty="0" smtClean="0"/>
              <a:t>Tell me a story</a:t>
            </a:r>
          </a:p>
          <a:p>
            <a:r>
              <a:rPr lang="en-US" sz="2400" dirty="0" smtClean="0"/>
              <a:t>Using computers and exploiting the Internet</a:t>
            </a:r>
          </a:p>
          <a:p>
            <a:r>
              <a:rPr lang="en-US" sz="2400" dirty="0" smtClean="0"/>
              <a:t>Using videos and DVDs</a:t>
            </a:r>
          </a:p>
          <a:p>
            <a:r>
              <a:rPr lang="en-US" sz="2400" dirty="0" smtClean="0"/>
              <a:t>Cuisenaire rods</a:t>
            </a:r>
          </a:p>
          <a:p>
            <a:r>
              <a:rPr lang="en-US" sz="2400" dirty="0" smtClean="0"/>
              <a:t>Grammar practice</a:t>
            </a:r>
          </a:p>
          <a:p>
            <a:r>
              <a:rPr lang="en-US" sz="2400" dirty="0" smtClean="0"/>
              <a:t>Co-operative learning</a:t>
            </a:r>
            <a:endParaRPr 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teacher is:</a:t>
            </a:r>
            <a:endParaRPr lang="mk-MK" dirty="0"/>
          </a:p>
        </p:txBody>
      </p:sp>
      <p:sp>
        <p:nvSpPr>
          <p:cNvPr id="3" name="Content Placeholder 2"/>
          <p:cNvSpPr>
            <a:spLocks noGrp="1"/>
          </p:cNvSpPr>
          <p:nvPr>
            <p:ph idx="1"/>
          </p:nvPr>
        </p:nvSpPr>
        <p:spPr>
          <a:xfrm>
            <a:off x="533400" y="1600200"/>
            <a:ext cx="8153400" cy="4648200"/>
          </a:xfrm>
        </p:spPr>
        <p:txBody>
          <a:bodyPr>
            <a:normAutofit lnSpcReduction="10000"/>
          </a:bodyPr>
          <a:lstStyle/>
          <a:p>
            <a:r>
              <a:rPr lang="en-US" dirty="0" smtClean="0"/>
              <a:t>A sales person</a:t>
            </a:r>
          </a:p>
          <a:p>
            <a:r>
              <a:rPr lang="en-US" dirty="0" smtClean="0"/>
              <a:t>A ringmaster in a circus</a:t>
            </a:r>
          </a:p>
          <a:p>
            <a:r>
              <a:rPr lang="en-US" dirty="0" smtClean="0"/>
              <a:t>A driving instructor</a:t>
            </a:r>
          </a:p>
          <a:p>
            <a:r>
              <a:rPr lang="en-US" dirty="0" smtClean="0"/>
              <a:t>An </a:t>
            </a:r>
            <a:r>
              <a:rPr lang="en-US" dirty="0" err="1" smtClean="0"/>
              <a:t>encylopaedia</a:t>
            </a:r>
            <a:endParaRPr lang="en-US" dirty="0" smtClean="0"/>
          </a:p>
          <a:p>
            <a:r>
              <a:rPr lang="en-US" dirty="0" smtClean="0"/>
              <a:t>A social worker</a:t>
            </a:r>
          </a:p>
          <a:p>
            <a:r>
              <a:rPr lang="en-US" dirty="0" smtClean="0"/>
              <a:t>An actor</a:t>
            </a:r>
          </a:p>
          <a:p>
            <a:r>
              <a:rPr lang="en-US" dirty="0" smtClean="0"/>
              <a:t>A pied piper</a:t>
            </a:r>
          </a:p>
          <a:p>
            <a:r>
              <a:rPr lang="en-US" dirty="0" smtClean="0"/>
              <a:t>A prison warder</a:t>
            </a:r>
            <a:endParaRPr lang="mk-MK" dirty="0"/>
          </a:p>
        </p:txBody>
      </p:sp>
      <p:pic>
        <p:nvPicPr>
          <p:cNvPr id="4" name="Picture 2" descr="C:\Users\Goliath\Desktop\download.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1" y="2057400"/>
            <a:ext cx="3930146" cy="31755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5096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9"/>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9"/>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9"/>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9"/>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9"/>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9"/>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9"/>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9"/>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classroom is</a:t>
            </a:r>
            <a:endParaRPr lang="mk-MK" dirty="0"/>
          </a:p>
        </p:txBody>
      </p:sp>
      <p:sp>
        <p:nvSpPr>
          <p:cNvPr id="3" name="Content Placeholder 2"/>
          <p:cNvSpPr>
            <a:spLocks noGrp="1"/>
          </p:cNvSpPr>
          <p:nvPr>
            <p:ph idx="1"/>
          </p:nvPr>
        </p:nvSpPr>
        <p:spPr/>
        <p:txBody>
          <a:bodyPr>
            <a:normAutofit lnSpcReduction="10000"/>
          </a:bodyPr>
          <a:lstStyle/>
          <a:p>
            <a:r>
              <a:rPr lang="en-US" dirty="0"/>
              <a:t>A greenhouse</a:t>
            </a:r>
          </a:p>
          <a:p>
            <a:r>
              <a:rPr lang="en-US" dirty="0"/>
              <a:t>A runway</a:t>
            </a:r>
          </a:p>
          <a:p>
            <a:r>
              <a:rPr lang="en-US" dirty="0"/>
              <a:t>A workshop</a:t>
            </a:r>
          </a:p>
          <a:p>
            <a:r>
              <a:rPr lang="en-US" dirty="0"/>
              <a:t>A prison</a:t>
            </a:r>
          </a:p>
          <a:p>
            <a:r>
              <a:rPr lang="en-US" dirty="0"/>
              <a:t>A courtroom</a:t>
            </a:r>
          </a:p>
          <a:p>
            <a:r>
              <a:rPr lang="en-US" dirty="0"/>
              <a:t>A minefield</a:t>
            </a:r>
          </a:p>
          <a:p>
            <a:r>
              <a:rPr lang="en-US" dirty="0"/>
              <a:t>A factory</a:t>
            </a:r>
          </a:p>
          <a:p>
            <a:r>
              <a:rPr lang="en-US" dirty="0"/>
              <a:t>A playground</a:t>
            </a:r>
            <a:endParaRPr lang="mk-MK" dirty="0"/>
          </a:p>
          <a:p>
            <a:endParaRPr lang="mk-MK" dirty="0"/>
          </a:p>
        </p:txBody>
      </p:sp>
      <p:pic>
        <p:nvPicPr>
          <p:cNvPr id="2050" name="Picture 2" descr="C:\Users\Goliath\Desktop\1200px-Botanical_Garden_V.L._Komarov_Botanical_Institute.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0" y="1752600"/>
            <a:ext cx="4775200" cy="3581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7885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Very few basic points:</a:t>
            </a:r>
            <a:endParaRPr lang="en-US" dirty="0"/>
          </a:p>
        </p:txBody>
      </p:sp>
      <p:sp>
        <p:nvSpPr>
          <p:cNvPr id="3" name="Content Placeholder 2"/>
          <p:cNvSpPr>
            <a:spLocks noGrp="1"/>
          </p:cNvSpPr>
          <p:nvPr>
            <p:ph idx="1"/>
          </p:nvPr>
        </p:nvSpPr>
        <p:spPr/>
        <p:txBody>
          <a:bodyPr>
            <a:normAutofit/>
          </a:bodyPr>
          <a:lstStyle/>
          <a:p>
            <a:r>
              <a:rPr lang="en-US" dirty="0" smtClean="0"/>
              <a:t>The Holy Grail for every teacher is to motivate their students</a:t>
            </a:r>
          </a:p>
          <a:p>
            <a:r>
              <a:rPr lang="en-US" dirty="0" smtClean="0"/>
              <a:t>Task-based learning engages students’ attention most</a:t>
            </a:r>
          </a:p>
        </p:txBody>
      </p:sp>
      <p:pic>
        <p:nvPicPr>
          <p:cNvPr id="3075" name="Picture 3" descr="C:\Users\Goliath\Desktop\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1152" y="3352800"/>
            <a:ext cx="2660324" cy="26479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NLP (</a:t>
            </a:r>
            <a:r>
              <a:rPr lang="en-US" dirty="0" err="1" smtClean="0"/>
              <a:t>Neuro</a:t>
            </a:r>
            <a:r>
              <a:rPr lang="en-US" dirty="0" smtClean="0"/>
              <a:t> Linguistic Programming) </a:t>
            </a:r>
            <a:endParaRPr lang="en-US" dirty="0"/>
          </a:p>
        </p:txBody>
      </p:sp>
      <p:sp>
        <p:nvSpPr>
          <p:cNvPr id="3" name="Content Placeholder 2"/>
          <p:cNvSpPr>
            <a:spLocks noGrp="1"/>
          </p:cNvSpPr>
          <p:nvPr>
            <p:ph idx="1"/>
          </p:nvPr>
        </p:nvSpPr>
        <p:spPr>
          <a:xfrm>
            <a:off x="533400" y="1447800"/>
            <a:ext cx="8153400" cy="3992563"/>
          </a:xfrm>
        </p:spPr>
        <p:txBody>
          <a:bodyPr>
            <a:noAutofit/>
          </a:bodyPr>
          <a:lstStyle/>
          <a:p>
            <a:pPr marL="514350" indent="-514350">
              <a:buAutoNum type="arabicPeriod"/>
            </a:pPr>
            <a:r>
              <a:rPr lang="en-US" sz="2200" dirty="0"/>
              <a:t>How we think (NEURO)</a:t>
            </a:r>
          </a:p>
          <a:p>
            <a:pPr marL="514350" indent="-514350">
              <a:buAutoNum type="arabicPeriod"/>
            </a:pPr>
            <a:r>
              <a:rPr lang="en-US" sz="2200" dirty="0"/>
              <a:t>How we use language to make sense of the world to </a:t>
            </a:r>
            <a:r>
              <a:rPr lang="en-US" sz="2200" dirty="0" err="1"/>
              <a:t>conceptualise</a:t>
            </a:r>
            <a:r>
              <a:rPr lang="en-US" sz="2200" dirty="0"/>
              <a:t> experience (LINGUISTIC)</a:t>
            </a:r>
          </a:p>
          <a:p>
            <a:pPr marL="514350" indent="-514350">
              <a:buAutoNum type="arabicPeriod"/>
            </a:pPr>
            <a:r>
              <a:rPr lang="en-US" sz="2200" dirty="0"/>
              <a:t>→ the brain can be trained (</a:t>
            </a:r>
            <a:r>
              <a:rPr lang="en-US" sz="2200" dirty="0" err="1"/>
              <a:t>behaviour</a:t>
            </a:r>
            <a:r>
              <a:rPr lang="en-US" sz="2200" dirty="0"/>
              <a:t> and emotion) (PROGRAMMING)</a:t>
            </a:r>
          </a:p>
          <a:p>
            <a:r>
              <a:rPr lang="en-US" sz="2200" dirty="0"/>
              <a:t>“</a:t>
            </a:r>
            <a:r>
              <a:rPr lang="en-US" sz="2200" dirty="0" err="1"/>
              <a:t>NLPhas</a:t>
            </a:r>
            <a:r>
              <a:rPr lang="en-US" sz="2200" dirty="0"/>
              <a:t> been around in language teaching longer than we may </a:t>
            </a:r>
            <a:r>
              <a:rPr lang="en-US" sz="2200" dirty="0" err="1"/>
              <a:t>realise</a:t>
            </a:r>
            <a:r>
              <a:rPr lang="en-US" sz="2200" dirty="0"/>
              <a:t>. Those teachers who incorporate elements of </a:t>
            </a:r>
            <a:r>
              <a:rPr lang="en-US" sz="2200" dirty="0" err="1"/>
              <a:t>suggestopedia</a:t>
            </a:r>
            <a:r>
              <a:rPr lang="en-US" sz="2200" dirty="0"/>
              <a:t>, community language learning, music, drama and body language into their lessons are already drawing on NLP as it stood twenty years ago.”</a:t>
            </a:r>
          </a:p>
          <a:p>
            <a:r>
              <a:rPr lang="en-US" sz="2200" dirty="0"/>
              <a:t> Teachers must understand that what is actually learnt by individuals is dictated by their own personal filters (</a:t>
            </a:r>
            <a:r>
              <a:rPr lang="en-US" sz="2200" b="1" i="1" dirty="0"/>
              <a:t>beliefs</a:t>
            </a:r>
            <a:r>
              <a:rPr lang="en-US" sz="2200" dirty="0"/>
              <a:t>', '</a:t>
            </a:r>
            <a:r>
              <a:rPr lang="en-US" sz="2200" b="1" i="1" dirty="0"/>
              <a:t>values</a:t>
            </a:r>
            <a:r>
              <a:rPr lang="en-US" sz="2200" dirty="0"/>
              <a:t>', '</a:t>
            </a:r>
            <a:r>
              <a:rPr lang="en-US" sz="2200" b="1" i="1" dirty="0"/>
              <a:t>decisions</a:t>
            </a:r>
            <a:r>
              <a:rPr lang="en-US" sz="2200" dirty="0"/>
              <a:t>' and '</a:t>
            </a:r>
            <a:r>
              <a:rPr lang="en-US" sz="2200" b="1" i="1" dirty="0"/>
              <a:t>memories</a:t>
            </a:r>
            <a:r>
              <a:rPr lang="en-US" sz="2200" dirty="0"/>
              <a:t>‘)</a:t>
            </a:r>
          </a:p>
          <a:p>
            <a:pPr marL="0" indent="0">
              <a:buNone/>
            </a:pPr>
            <a:endParaRPr lang="en-US" sz="2200" dirty="0" smtClean="0"/>
          </a:p>
          <a:p>
            <a:endParaRPr lang="en-US" sz="2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Aspect</Template>
  <TotalTime>1938</TotalTime>
  <Words>780</Words>
  <Application>Microsoft Office PowerPoint</Application>
  <PresentationFormat>On-screen Show (4:3)</PresentationFormat>
  <Paragraphs>115</Paragraphs>
  <Slides>30</Slides>
  <Notes>1</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Office Theme</vt:lpstr>
      <vt:lpstr>Spice Up Your Teaching – Methodology in Practice Today</vt:lpstr>
      <vt:lpstr>PowerPoint Presentation</vt:lpstr>
      <vt:lpstr>PowerPoint Presentation</vt:lpstr>
      <vt:lpstr>Teacher Valerie Zammit </vt:lpstr>
      <vt:lpstr>Course programme </vt:lpstr>
      <vt:lpstr>The teacher is:</vt:lpstr>
      <vt:lpstr>The classroom is</vt:lpstr>
      <vt:lpstr>Very few basic points:</vt:lpstr>
      <vt:lpstr>NLP (Neuro Linguistic Programming) </vt:lpstr>
      <vt:lpstr>NLP</vt:lpstr>
      <vt:lpstr>Dictation</vt:lpstr>
      <vt:lpstr>Dictogloss</vt:lpstr>
      <vt:lpstr>Picture Dictation</vt:lpstr>
      <vt:lpstr>PowerPoint Presentation</vt:lpstr>
      <vt:lpstr>Cuisenaire Rods ( early1950s)  Belgian primary school teacher Georges Cuisenaire</vt:lpstr>
      <vt:lpstr>Cuisenaire Rods</vt:lpstr>
      <vt:lpstr>PowerPoint Presentation</vt:lpstr>
      <vt:lpstr>PowerPoint Presentation</vt:lpstr>
      <vt:lpstr>PowerPoint Presentation</vt:lpstr>
      <vt:lpstr>Cuisenaire rods</vt:lpstr>
      <vt:lpstr>Cuisenaire rods</vt:lpstr>
      <vt:lpstr>Vocaboxes   (vocaenvelopes)</vt:lpstr>
      <vt:lpstr>Concordances</vt:lpstr>
      <vt:lpstr>Stories </vt:lpstr>
      <vt:lpstr>Stories </vt:lpstr>
      <vt:lpstr>Stories </vt:lpstr>
      <vt:lpstr>Exploiting the Internet</vt:lpstr>
      <vt:lpstr>Videos</vt:lpstr>
      <vt:lpstr>Mime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Spice Up Your Teaching – Methodology in Practice Today</dc:title>
  <dc:creator>Jasmina</dc:creator>
  <cp:lastModifiedBy>Goliath</cp:lastModifiedBy>
  <cp:revision>243</cp:revision>
  <dcterms:created xsi:type="dcterms:W3CDTF">2018-10-20T11:24:44Z</dcterms:created>
  <dcterms:modified xsi:type="dcterms:W3CDTF">2018-12-04T22:34:19Z</dcterms:modified>
</cp:coreProperties>
</file>