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325" r:id="rId5"/>
    <p:sldId id="326" r:id="rId6"/>
    <p:sldId id="260" r:id="rId7"/>
    <p:sldId id="262" r:id="rId8"/>
    <p:sldId id="264" r:id="rId9"/>
    <p:sldId id="265" r:id="rId10"/>
    <p:sldId id="266" r:id="rId11"/>
    <p:sldId id="270" r:id="rId12"/>
    <p:sldId id="271" r:id="rId13"/>
    <p:sldId id="274" r:id="rId14"/>
    <p:sldId id="275" r:id="rId15"/>
    <p:sldId id="276" r:id="rId16"/>
    <p:sldId id="279" r:id="rId17"/>
    <p:sldId id="281" r:id="rId18"/>
    <p:sldId id="282" r:id="rId19"/>
    <p:sldId id="284" r:id="rId20"/>
    <p:sldId id="327" r:id="rId21"/>
    <p:sldId id="292" r:id="rId22"/>
    <p:sldId id="294" r:id="rId23"/>
    <p:sldId id="295" r:id="rId24"/>
    <p:sldId id="296" r:id="rId25"/>
    <p:sldId id="297" r:id="rId26"/>
    <p:sldId id="299" r:id="rId27"/>
    <p:sldId id="314" r:id="rId28"/>
    <p:sldId id="320" r:id="rId29"/>
    <p:sldId id="321" r:id="rId30"/>
    <p:sldId id="322" r:id="rId31"/>
    <p:sldId id="323" r:id="rId32"/>
    <p:sldId id="324"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605E"/>
    <a:srgbClr val="FFCC00"/>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07" autoAdjust="0"/>
  </p:normalViewPr>
  <p:slideViewPr>
    <p:cSldViewPr>
      <p:cViewPr>
        <p:scale>
          <a:sx n="75" d="100"/>
          <a:sy n="75" d="100"/>
        </p:scale>
        <p:origin x="-1236" y="150"/>
      </p:cViewPr>
      <p:guideLst>
        <p:guide orient="horz" pos="2160"/>
        <p:guide pos="2880"/>
      </p:guideLst>
    </p:cSldViewPr>
  </p:slideViewPr>
  <p:outlineViewPr>
    <p:cViewPr>
      <p:scale>
        <a:sx n="33" d="100"/>
        <a:sy n="33" d="100"/>
      </p:scale>
      <p:origin x="0" y="5246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D8BD707-D9CF-40AE-B4C6-C98DA3205C09}" type="datetimeFigureOut">
              <a:rPr lang="en-US" smtClean="0"/>
              <a:pPr/>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D8BD707-D9CF-40AE-B4C6-C98DA3205C09}" type="datetimeFigureOut">
              <a:rPr lang="en-US" smtClean="0"/>
              <a:pPr/>
              <a:t>3/18/2019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D8BD707-D9CF-40AE-B4C6-C98DA3205C09}" type="datetimeFigureOut">
              <a:rPr lang="en-US" smtClean="0"/>
              <a:pPr/>
              <a:t>3/18/2019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s://www.youtube.com/watch?v=PSt_op3fQck"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Lv8HFFByGoQ" TargetMode="External"/><Relationship Id="rId2" Type="http://schemas.openxmlformats.org/officeDocument/2006/relationships/hyperlink" Target="https://www.youtube.com/watch?v=25bwiSikRsI"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jVQitvk1Xtk" TargetMode="External"/><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youtube.com/watch?v=1OINdvK6s6U"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solidFill>
                  <a:schemeClr val="accent1">
                    <a:lumMod val="75000"/>
                  </a:schemeClr>
                </a:solidFill>
              </a:rPr>
              <a:t>Diversity in Education</a:t>
            </a:r>
            <a:endParaRPr lang="en-GB" dirty="0">
              <a:solidFill>
                <a:schemeClr val="accent1">
                  <a:lumMod val="75000"/>
                </a:schemeClr>
              </a:solidFill>
            </a:endParaRPr>
          </a:p>
        </p:txBody>
      </p:sp>
      <p:sp>
        <p:nvSpPr>
          <p:cNvPr id="3" name="Subtitle 2"/>
          <p:cNvSpPr>
            <a:spLocks noGrp="1"/>
          </p:cNvSpPr>
          <p:nvPr>
            <p:ph type="subTitle" idx="1"/>
          </p:nvPr>
        </p:nvSpPr>
        <p:spPr/>
        <p:txBody>
          <a:bodyPr>
            <a:normAutofit/>
          </a:bodyPr>
          <a:lstStyle/>
          <a:p>
            <a:r>
              <a:rPr lang="en-US" dirty="0" smtClean="0"/>
              <a:t>Executive Training Institute, Malta</a:t>
            </a:r>
          </a:p>
          <a:p>
            <a:r>
              <a:rPr lang="en-US" dirty="0" smtClean="0"/>
              <a:t>12 – 16 November 2018</a:t>
            </a:r>
          </a:p>
          <a:p>
            <a:endParaRPr lang="en-GB" dirty="0"/>
          </a:p>
        </p:txBody>
      </p:sp>
      <p:pic>
        <p:nvPicPr>
          <p:cNvPr id="4" name="Picture 2" descr="C:\Users\Jasmina\Desktop\logo.png"/>
          <p:cNvPicPr>
            <a:picLocks noChangeAspect="1" noChangeArrowheads="1"/>
          </p:cNvPicPr>
          <p:nvPr/>
        </p:nvPicPr>
        <p:blipFill>
          <a:blip r:embed="rId2" cstate="print"/>
          <a:srcRect/>
          <a:stretch>
            <a:fillRect/>
          </a:stretch>
        </p:blipFill>
        <p:spPr bwMode="auto">
          <a:xfrm>
            <a:off x="304800" y="533400"/>
            <a:ext cx="4600645" cy="929800"/>
          </a:xfrm>
          <a:prstGeom prst="rect">
            <a:avLst/>
          </a:prstGeom>
          <a:noFill/>
        </p:spPr>
      </p:pic>
      <p:pic>
        <p:nvPicPr>
          <p:cNvPr id="5" name="Picture 2" descr="C:\Users\Jasmina\Desktop\download.png"/>
          <p:cNvPicPr>
            <a:picLocks noChangeAspect="1" noChangeArrowheads="1"/>
          </p:cNvPicPr>
          <p:nvPr/>
        </p:nvPicPr>
        <p:blipFill>
          <a:blip r:embed="rId3" cstate="print"/>
          <a:srcRect/>
          <a:stretch>
            <a:fillRect/>
          </a:stretch>
        </p:blipFill>
        <p:spPr bwMode="auto">
          <a:xfrm>
            <a:off x="5638800" y="228600"/>
            <a:ext cx="3028950" cy="1514475"/>
          </a:xfrm>
          <a:prstGeom prst="rect">
            <a:avLst/>
          </a:prstGeom>
          <a:noFill/>
        </p:spPr>
      </p:pic>
      <p:pic>
        <p:nvPicPr>
          <p:cNvPr id="6" name="Picture 5" descr="default_fb.jpg"/>
          <p:cNvPicPr>
            <a:picLocks noChangeAspect="1"/>
          </p:cNvPicPr>
          <p:nvPr/>
        </p:nvPicPr>
        <p:blipFill>
          <a:blip r:embed="rId4" cstate="print"/>
          <a:stretch>
            <a:fillRect/>
          </a:stretch>
        </p:blipFill>
        <p:spPr>
          <a:xfrm>
            <a:off x="3886200" y="5257800"/>
            <a:ext cx="1600200" cy="16002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14400"/>
          </a:xfrm>
        </p:spPr>
        <p:txBody>
          <a:bodyPr>
            <a:normAutofit fontScale="90000"/>
          </a:bodyPr>
          <a:lstStyle/>
          <a:p>
            <a:r>
              <a:rPr lang="en-GB" dirty="0" smtClean="0">
                <a:solidFill>
                  <a:schemeClr val="tx2">
                    <a:lumMod val="60000"/>
                    <a:lumOff val="40000"/>
                  </a:schemeClr>
                </a:solidFill>
              </a:rPr>
              <a:t>Framing the Issues / The Education Picture</a:t>
            </a:r>
            <a:endParaRPr lang="en-GB" dirty="0">
              <a:solidFill>
                <a:schemeClr val="tx2">
                  <a:lumMod val="60000"/>
                  <a:lumOff val="40000"/>
                </a:schemeClr>
              </a:solidFill>
            </a:endParaRPr>
          </a:p>
        </p:txBody>
      </p:sp>
      <p:sp>
        <p:nvSpPr>
          <p:cNvPr id="3" name="Content Placeholder 2"/>
          <p:cNvSpPr>
            <a:spLocks noGrp="1"/>
          </p:cNvSpPr>
          <p:nvPr>
            <p:ph idx="1"/>
          </p:nvPr>
        </p:nvSpPr>
        <p:spPr>
          <a:xfrm>
            <a:off x="457200" y="762000"/>
            <a:ext cx="8229600" cy="5257800"/>
          </a:xfrm>
        </p:spPr>
        <p:txBody>
          <a:bodyPr>
            <a:normAutofit fontScale="25000" lnSpcReduction="20000"/>
          </a:bodyPr>
          <a:lstStyle/>
          <a:p>
            <a:pPr marL="514350" indent="-514350">
              <a:buAutoNum type="arabicPeriod"/>
            </a:pPr>
            <a:r>
              <a:rPr lang="en-GB" sz="7200" b="1" dirty="0" smtClean="0">
                <a:solidFill>
                  <a:schemeClr val="tx2">
                    <a:lumMod val="75000"/>
                  </a:schemeClr>
                </a:solidFill>
                <a:latin typeface="+mj-lt"/>
              </a:rPr>
              <a:t>Cultural differences </a:t>
            </a:r>
          </a:p>
          <a:p>
            <a:pPr marL="514350" indent="-514350">
              <a:buNone/>
            </a:pPr>
            <a:r>
              <a:rPr lang="en-GB" sz="7200" b="1" dirty="0" smtClean="0">
                <a:solidFill>
                  <a:schemeClr val="tx2">
                    <a:lumMod val="75000"/>
                  </a:schemeClr>
                </a:solidFill>
                <a:latin typeface="+mj-lt"/>
              </a:rPr>
              <a:t>	</a:t>
            </a:r>
            <a:r>
              <a:rPr lang="en-GB" sz="7200" dirty="0" smtClean="0">
                <a:solidFill>
                  <a:schemeClr val="tx2">
                    <a:lumMod val="75000"/>
                  </a:schemeClr>
                </a:solidFill>
                <a:latin typeface="+mj-lt"/>
              </a:rPr>
              <a:t>These can cause difficulties in acceptance, and lead to prejudice and xenophobia.</a:t>
            </a:r>
            <a:endParaRPr lang="en-GB" sz="7200" b="1" dirty="0" smtClean="0">
              <a:solidFill>
                <a:schemeClr val="tx2">
                  <a:lumMod val="75000"/>
                </a:schemeClr>
              </a:solidFill>
              <a:latin typeface="+mj-lt"/>
            </a:endParaRPr>
          </a:p>
          <a:p>
            <a:pPr marL="514350" indent="-514350">
              <a:buAutoNum type="arabicPeriod" startAt="2"/>
            </a:pPr>
            <a:r>
              <a:rPr lang="en-GB" sz="7200" b="1" dirty="0" smtClean="0">
                <a:solidFill>
                  <a:schemeClr val="tx2">
                    <a:lumMod val="75000"/>
                  </a:schemeClr>
                </a:solidFill>
                <a:latin typeface="+mj-lt"/>
              </a:rPr>
              <a:t>Language and communication challenges</a:t>
            </a:r>
          </a:p>
          <a:p>
            <a:pPr marL="514350" indent="-514350">
              <a:buNone/>
            </a:pPr>
            <a:r>
              <a:rPr lang="en-GB" sz="7200" b="1" dirty="0" smtClean="0">
                <a:solidFill>
                  <a:schemeClr val="tx2">
                    <a:lumMod val="75000"/>
                  </a:schemeClr>
                </a:solidFill>
                <a:latin typeface="+mj-lt"/>
              </a:rPr>
              <a:t>	</a:t>
            </a:r>
            <a:r>
              <a:rPr lang="en-GB" sz="7200" dirty="0" smtClean="0">
                <a:solidFill>
                  <a:schemeClr val="tx2">
                    <a:lumMod val="75000"/>
                  </a:schemeClr>
                </a:solidFill>
                <a:latin typeface="+mj-lt"/>
              </a:rPr>
              <a:t>These can be a barrier to educational success, especially for migrants, refugees and their families.</a:t>
            </a:r>
            <a:endParaRPr lang="en-GB" sz="7200" b="1" dirty="0" smtClean="0">
              <a:solidFill>
                <a:schemeClr val="tx2">
                  <a:lumMod val="75000"/>
                </a:schemeClr>
              </a:solidFill>
              <a:latin typeface="+mj-lt"/>
            </a:endParaRPr>
          </a:p>
          <a:p>
            <a:pPr marL="514350" indent="-514350">
              <a:buAutoNum type="arabicPeriod" startAt="3"/>
            </a:pPr>
            <a:r>
              <a:rPr lang="en-GB" sz="7200" b="1" dirty="0" smtClean="0">
                <a:solidFill>
                  <a:schemeClr val="tx2">
                    <a:lumMod val="75000"/>
                  </a:schemeClr>
                </a:solidFill>
                <a:latin typeface="+mj-lt"/>
              </a:rPr>
              <a:t>Learning and teaching styles</a:t>
            </a:r>
          </a:p>
          <a:p>
            <a:pPr marL="514350" indent="-514350">
              <a:buNone/>
            </a:pPr>
            <a:r>
              <a:rPr lang="en-GB" sz="7200" b="1" dirty="0" smtClean="0">
                <a:solidFill>
                  <a:schemeClr val="tx2">
                    <a:lumMod val="75000"/>
                  </a:schemeClr>
                </a:solidFill>
                <a:latin typeface="+mj-lt"/>
              </a:rPr>
              <a:t>	</a:t>
            </a:r>
            <a:r>
              <a:rPr lang="en-GB" sz="7200" dirty="0" smtClean="0">
                <a:solidFill>
                  <a:schemeClr val="tx2">
                    <a:lumMod val="75000"/>
                  </a:schemeClr>
                </a:solidFill>
                <a:latin typeface="+mj-lt"/>
              </a:rPr>
              <a:t>Differences in learning and teaching styles can raise problems – both for learners and teachers.</a:t>
            </a:r>
          </a:p>
          <a:p>
            <a:pPr marL="514350" indent="-514350">
              <a:buAutoNum type="arabicPeriod" startAt="4"/>
            </a:pPr>
            <a:r>
              <a:rPr lang="en-GB" sz="7200" b="1" dirty="0" smtClean="0">
                <a:solidFill>
                  <a:schemeClr val="tx2">
                    <a:lumMod val="75000"/>
                  </a:schemeClr>
                </a:solidFill>
                <a:latin typeface="+mj-lt"/>
              </a:rPr>
              <a:t>Lack of and inaccessibility of information</a:t>
            </a:r>
          </a:p>
          <a:p>
            <a:pPr marL="514350" indent="-514350">
              <a:buNone/>
            </a:pPr>
            <a:r>
              <a:rPr lang="en-GB" sz="7200" b="1" dirty="0" smtClean="0">
                <a:solidFill>
                  <a:schemeClr val="tx2">
                    <a:lumMod val="75000"/>
                  </a:schemeClr>
                </a:solidFill>
                <a:latin typeface="+mj-lt"/>
              </a:rPr>
              <a:t>	</a:t>
            </a:r>
            <a:r>
              <a:rPr lang="en-GB" sz="7200" dirty="0" smtClean="0">
                <a:solidFill>
                  <a:schemeClr val="tx2">
                    <a:lumMod val="75000"/>
                  </a:schemeClr>
                </a:solidFill>
                <a:latin typeface="+mj-lt"/>
              </a:rPr>
              <a:t>Migrant / refugee parents are often unaware of their children’s right to education or are unfamiliar with the local public education system. Also, IT skills (as well as language skills) are increasingly important to access information.</a:t>
            </a:r>
            <a:endParaRPr lang="en-GB" sz="7200" b="1" dirty="0" smtClean="0">
              <a:solidFill>
                <a:schemeClr val="tx2">
                  <a:lumMod val="75000"/>
                </a:schemeClr>
              </a:solidFill>
              <a:latin typeface="+mj-lt"/>
            </a:endParaRPr>
          </a:p>
          <a:p>
            <a:pPr marL="514350" indent="-514350">
              <a:buNone/>
            </a:pPr>
            <a:r>
              <a:rPr lang="en-GB" sz="7200" b="1" dirty="0" smtClean="0">
                <a:solidFill>
                  <a:schemeClr val="tx2">
                    <a:lumMod val="75000"/>
                  </a:schemeClr>
                </a:solidFill>
                <a:latin typeface="+mj-lt"/>
              </a:rPr>
              <a:t>5. 	Psychological difficulties</a:t>
            </a:r>
          </a:p>
          <a:p>
            <a:pPr marL="514350" indent="-514350">
              <a:buNone/>
            </a:pPr>
            <a:r>
              <a:rPr lang="en-GB" sz="7200" dirty="0" smtClean="0">
                <a:solidFill>
                  <a:schemeClr val="tx2">
                    <a:lumMod val="75000"/>
                  </a:schemeClr>
                </a:solidFill>
                <a:latin typeface="+mj-lt"/>
              </a:rPr>
              <a:t>	Trauma and other psychological difficulties are common among refugee populations, especially those forced to flee due to political, social, or religious unrest at home.</a:t>
            </a:r>
          </a:p>
          <a:p>
            <a:pPr marL="514350" indent="-514350">
              <a:buNone/>
            </a:pPr>
            <a:r>
              <a:rPr lang="en-GB" sz="7200" b="1" dirty="0" smtClean="0">
                <a:solidFill>
                  <a:schemeClr val="tx2">
                    <a:lumMod val="75000"/>
                  </a:schemeClr>
                </a:solidFill>
                <a:latin typeface="+mj-lt"/>
              </a:rPr>
              <a:t>6. 	Residential dislocation</a:t>
            </a:r>
          </a:p>
          <a:p>
            <a:pPr marL="514350" indent="-514350">
              <a:buNone/>
            </a:pPr>
            <a:r>
              <a:rPr lang="en-GB" sz="7200" dirty="0" smtClean="0">
                <a:solidFill>
                  <a:schemeClr val="tx2">
                    <a:lumMod val="75000"/>
                  </a:schemeClr>
                </a:solidFill>
                <a:latin typeface="+mj-lt"/>
              </a:rPr>
              <a:t>	Many difficulties arise due to the movement of migrant / refugee students from one school to another.</a:t>
            </a:r>
          </a:p>
          <a:p>
            <a:pPr marL="514350" indent="-514350">
              <a:buNone/>
            </a:pPr>
            <a:r>
              <a:rPr lang="en-GB" sz="7200" b="1" dirty="0" smtClean="0">
                <a:solidFill>
                  <a:schemeClr val="tx2">
                    <a:lumMod val="75000"/>
                  </a:schemeClr>
                </a:solidFill>
                <a:latin typeface="+mj-lt"/>
              </a:rPr>
              <a:t>7. 	Living conditions	</a:t>
            </a:r>
          </a:p>
          <a:p>
            <a:pPr marL="514350" indent="-514350">
              <a:buNone/>
            </a:pPr>
            <a:r>
              <a:rPr lang="en-GB" sz="7200" b="1" dirty="0" smtClean="0">
                <a:solidFill>
                  <a:schemeClr val="tx2">
                    <a:lumMod val="75000"/>
                  </a:schemeClr>
                </a:solidFill>
                <a:latin typeface="+mj-lt"/>
              </a:rPr>
              <a:t>	</a:t>
            </a:r>
            <a:r>
              <a:rPr lang="en-GB" sz="7200" dirty="0" smtClean="0">
                <a:solidFill>
                  <a:schemeClr val="tx2">
                    <a:lumMod val="75000"/>
                  </a:schemeClr>
                </a:solidFill>
                <a:latin typeface="+mj-lt"/>
              </a:rPr>
              <a:t>Migrant and refugee children are more likely to live in substandard, crowded housing  conditions than non-migrant and non-refugee children.</a:t>
            </a:r>
            <a:r>
              <a:rPr lang="en-GB" sz="7200" b="1" dirty="0" smtClean="0">
                <a:solidFill>
                  <a:schemeClr val="tx2">
                    <a:lumMod val="75000"/>
                  </a:schemeClr>
                </a:solidFill>
                <a:latin typeface="+mj-lt"/>
              </a:rPr>
              <a:t>	</a:t>
            </a:r>
            <a:r>
              <a:rPr lang="en-GB" sz="6400" b="1" dirty="0" smtClean="0">
                <a:solidFill>
                  <a:schemeClr val="tx2">
                    <a:lumMod val="75000"/>
                  </a:schemeClr>
                </a:solidFill>
                <a:latin typeface="+mj-lt"/>
              </a:rPr>
              <a:t>	</a:t>
            </a:r>
            <a:r>
              <a:rPr lang="en-GB" sz="6400" dirty="0" smtClean="0">
                <a:solidFill>
                  <a:schemeClr val="tx2">
                    <a:lumMod val="75000"/>
                  </a:schemeClr>
                </a:solidFill>
                <a:latin typeface="+mj-lt"/>
              </a:rPr>
              <a:t>						</a:t>
            </a:r>
            <a:r>
              <a:rPr lang="en-GB" sz="4800" dirty="0" smtClean="0">
                <a:solidFill>
                  <a:schemeClr val="tx2">
                    <a:lumMod val="75000"/>
                  </a:schemeClr>
                </a:solidFill>
              </a:rPr>
              <a:t>Nick </a:t>
            </a:r>
            <a:r>
              <a:rPr lang="en-GB" sz="4800" dirty="0" err="1" smtClean="0">
                <a:solidFill>
                  <a:schemeClr val="tx2">
                    <a:lumMod val="75000"/>
                  </a:schemeClr>
                </a:solidFill>
              </a:rPr>
              <a:t>Brieger</a:t>
            </a:r>
            <a:r>
              <a:rPr lang="en-GB" sz="4800" dirty="0" smtClean="0">
                <a:solidFill>
                  <a:schemeClr val="tx2">
                    <a:lumMod val="75000"/>
                  </a:schemeClr>
                </a:solidFill>
              </a:rPr>
              <a:t> 2018</a:t>
            </a:r>
            <a:endParaRPr lang="en-GB" sz="4800" dirty="0" smtClean="0">
              <a:solidFill>
                <a:schemeClr val="tx2">
                  <a:lumMod val="75000"/>
                </a:schemeClr>
              </a:solidFill>
              <a:latin typeface="+mj-lt"/>
            </a:endParaRPr>
          </a:p>
          <a:p>
            <a:pPr marL="514350" indent="-514350">
              <a:buNone/>
            </a:pPr>
            <a:endParaRPr lang="en-GB" sz="4800" dirty="0" smtClean="0">
              <a:latin typeface="+mj-lt"/>
            </a:endParaRPr>
          </a:p>
          <a:p>
            <a:pPr marL="514350" indent="-514350">
              <a:buNone/>
            </a:pPr>
            <a:endParaRPr lang="en-GB" sz="1200" dirty="0" smtClean="0">
              <a:latin typeface="+mj-lt"/>
            </a:endParaRPr>
          </a:p>
          <a:p>
            <a:pPr marL="514350" indent="-514350">
              <a:buNone/>
            </a:pPr>
            <a:endParaRPr lang="en-GB" sz="1200" dirty="0" smtClean="0">
              <a:latin typeface="+mj-lt"/>
            </a:endParaRPr>
          </a:p>
          <a:p>
            <a:pPr marL="514350" indent="-514350">
              <a:buNone/>
            </a:pPr>
            <a:endParaRPr lang="en-GB" sz="1200" dirty="0" smtClean="0">
              <a:latin typeface="+mj-lt"/>
            </a:endParaRPr>
          </a:p>
          <a:p>
            <a:pPr marL="514350" indent="-514350">
              <a:buNone/>
            </a:pPr>
            <a:endParaRPr lang="en-GB" sz="1200" dirty="0" smtClean="0">
              <a:latin typeface="+mj-lt"/>
            </a:endParaRPr>
          </a:p>
          <a:p>
            <a:pPr marL="514350" indent="-514350">
              <a:buNone/>
            </a:pPr>
            <a:r>
              <a:rPr lang="en-GB" sz="4900" dirty="0" smtClean="0">
                <a:solidFill>
                  <a:schemeClr val="tx2">
                    <a:lumMod val="75000"/>
                  </a:schemeClr>
                </a:solidFill>
                <a:latin typeface="+mj-lt"/>
              </a:rPr>
              <a:t>	</a:t>
            </a:r>
            <a:endParaRPr lang="en-GB" sz="3700" dirty="0" smtClean="0">
              <a:solidFill>
                <a:schemeClr val="tx2">
                  <a:lumMod val="75000"/>
                </a:schemeClr>
              </a:solidFill>
              <a:latin typeface="+mj-lt"/>
            </a:endParaRPr>
          </a:p>
        </p:txBody>
      </p:sp>
      <p:pic>
        <p:nvPicPr>
          <p:cNvPr id="4" name="Picture 3" descr="default_fb.jpg"/>
          <p:cNvPicPr>
            <a:picLocks noChangeAspect="1"/>
          </p:cNvPicPr>
          <p:nvPr/>
        </p:nvPicPr>
        <p:blipFill>
          <a:blip r:embed="rId2" cstate="print"/>
          <a:stretch>
            <a:fillRect/>
          </a:stretch>
        </p:blipFill>
        <p:spPr>
          <a:xfrm>
            <a:off x="8153400" y="5867400"/>
            <a:ext cx="990600" cy="99060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tudGl5WYAAj-zr.jpg"/>
          <p:cNvPicPr>
            <a:picLocks noGrp="1" noChangeAspect="1"/>
          </p:cNvPicPr>
          <p:nvPr>
            <p:ph idx="1"/>
          </p:nvPr>
        </p:nvPicPr>
        <p:blipFill>
          <a:blip r:embed="rId2" cstate="print"/>
          <a:stretch>
            <a:fillRect/>
          </a:stretch>
        </p:blipFill>
        <p:spPr>
          <a:xfrm>
            <a:off x="914400" y="914400"/>
            <a:ext cx="7317102" cy="4525963"/>
          </a:xfrm>
        </p:spPr>
      </p:pic>
      <p:pic>
        <p:nvPicPr>
          <p:cNvPr id="3" name="Picture 2" descr="default_fb.jpg"/>
          <p:cNvPicPr>
            <a:picLocks noChangeAspect="1"/>
          </p:cNvPicPr>
          <p:nvPr/>
        </p:nvPicPr>
        <p:blipFill>
          <a:blip r:embed="rId3" cstate="print"/>
          <a:stretch>
            <a:fillRect/>
          </a:stretch>
        </p:blipFill>
        <p:spPr>
          <a:xfrm>
            <a:off x="8153400" y="5867400"/>
            <a:ext cx="990600" cy="9906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Deep Culture</a:t>
            </a:r>
            <a:endParaRPr lang="en-GB" dirty="0">
              <a:solidFill>
                <a:schemeClr val="tx2">
                  <a:lumMod val="60000"/>
                  <a:lumOff val="40000"/>
                </a:schemeClr>
              </a:solidFill>
            </a:endParaRPr>
          </a:p>
        </p:txBody>
      </p:sp>
      <p:pic>
        <p:nvPicPr>
          <p:cNvPr id="4" name="Content Placeholder 3" descr="diversity-iceberg-721552.jpg"/>
          <p:cNvPicPr>
            <a:picLocks noGrp="1" noChangeAspect="1"/>
          </p:cNvPicPr>
          <p:nvPr>
            <p:ph idx="1"/>
          </p:nvPr>
        </p:nvPicPr>
        <p:blipFill>
          <a:blip r:embed="rId2" cstate="print"/>
          <a:stretch>
            <a:fillRect/>
          </a:stretch>
        </p:blipFill>
        <p:spPr>
          <a:xfrm>
            <a:off x="1354537" y="1600200"/>
            <a:ext cx="6434926" cy="4525963"/>
          </a:xfrm>
        </p:spPr>
      </p:pic>
      <p:pic>
        <p:nvPicPr>
          <p:cNvPr id="5" name="Picture 4" descr="default_fb.jpg"/>
          <p:cNvPicPr>
            <a:picLocks noChangeAspect="1"/>
          </p:cNvPicPr>
          <p:nvPr/>
        </p:nvPicPr>
        <p:blipFill>
          <a:blip r:embed="rId3" cstate="print"/>
          <a:stretch>
            <a:fillRect/>
          </a:stretch>
        </p:blipFill>
        <p:spPr>
          <a:xfrm>
            <a:off x="8153400" y="5867400"/>
            <a:ext cx="990600" cy="9906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1"/>
                </a:solidFill>
              </a:rPr>
              <a:t>Stripping off the layers</a:t>
            </a:r>
            <a:endParaRPr lang="en-GB" dirty="0">
              <a:solidFill>
                <a:schemeClr val="accent1"/>
              </a:solidFill>
            </a:endParaRPr>
          </a:p>
        </p:txBody>
      </p:sp>
      <p:pic>
        <p:nvPicPr>
          <p:cNvPr id="5" name="Picture 4" descr="The-hfi-Onion.png"/>
          <p:cNvPicPr>
            <a:picLocks noChangeAspect="1"/>
          </p:cNvPicPr>
          <p:nvPr/>
        </p:nvPicPr>
        <p:blipFill>
          <a:blip r:embed="rId2" cstate="print"/>
          <a:stretch>
            <a:fillRect/>
          </a:stretch>
        </p:blipFill>
        <p:spPr>
          <a:xfrm>
            <a:off x="926962" y="1784406"/>
            <a:ext cx="7531238" cy="3696501"/>
          </a:xfrm>
          <a:prstGeom prst="rect">
            <a:avLst/>
          </a:prstGeom>
        </p:spPr>
      </p:pic>
      <p:sp>
        <p:nvSpPr>
          <p:cNvPr id="7" name="TextBox 6"/>
          <p:cNvSpPr txBox="1"/>
          <p:nvPr/>
        </p:nvSpPr>
        <p:spPr>
          <a:xfrm>
            <a:off x="3048000" y="6019800"/>
            <a:ext cx="3352800" cy="369332"/>
          </a:xfrm>
          <a:prstGeom prst="rect">
            <a:avLst/>
          </a:prstGeom>
          <a:noFill/>
        </p:spPr>
        <p:txBody>
          <a:bodyPr wrap="square" rtlCol="0">
            <a:spAutoFit/>
          </a:bodyPr>
          <a:lstStyle/>
          <a:p>
            <a:r>
              <a:rPr lang="en-GB" dirty="0" smtClean="0"/>
              <a:t>Can you add any more layers?</a:t>
            </a:r>
            <a:endParaRPr lang="en-GB" dirty="0"/>
          </a:p>
        </p:txBody>
      </p:sp>
      <p:pic>
        <p:nvPicPr>
          <p:cNvPr id="6" name="Picture 5" descr="default_fb.jpg"/>
          <p:cNvPicPr>
            <a:picLocks noChangeAspect="1"/>
          </p:cNvPicPr>
          <p:nvPr/>
        </p:nvPicPr>
        <p:blipFill>
          <a:blip r:embed="rId3" cstate="print"/>
          <a:stretch>
            <a:fillRect/>
          </a:stretch>
        </p:blipFill>
        <p:spPr>
          <a:xfrm>
            <a:off x="8001000" y="5867400"/>
            <a:ext cx="990600" cy="9906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The Culture Onion</a:t>
            </a:r>
            <a:endParaRPr lang="en-GB" dirty="0">
              <a:solidFill>
                <a:schemeClr val="tx2">
                  <a:lumMod val="60000"/>
                  <a:lumOff val="40000"/>
                </a:schemeClr>
              </a:solidFill>
            </a:endParaRPr>
          </a:p>
        </p:txBody>
      </p:sp>
      <p:pic>
        <p:nvPicPr>
          <p:cNvPr id="4" name="Content Placeholder 3" descr="5dcd2b8ddda91a75057c77383e50da59.jpg"/>
          <p:cNvPicPr>
            <a:picLocks noGrp="1" noChangeAspect="1"/>
          </p:cNvPicPr>
          <p:nvPr>
            <p:ph idx="1"/>
          </p:nvPr>
        </p:nvPicPr>
        <p:blipFill>
          <a:blip r:embed="rId2" cstate="print"/>
          <a:stretch>
            <a:fillRect/>
          </a:stretch>
        </p:blipFill>
        <p:spPr>
          <a:xfrm>
            <a:off x="457200" y="1600200"/>
            <a:ext cx="4800600" cy="4800600"/>
          </a:xfrm>
        </p:spPr>
      </p:pic>
      <p:sp>
        <p:nvSpPr>
          <p:cNvPr id="5" name="TextBox 4"/>
          <p:cNvSpPr txBox="1"/>
          <p:nvPr/>
        </p:nvSpPr>
        <p:spPr>
          <a:xfrm>
            <a:off x="6248400" y="2743200"/>
            <a:ext cx="2057400" cy="1015663"/>
          </a:xfrm>
          <a:prstGeom prst="rect">
            <a:avLst/>
          </a:prstGeom>
          <a:noFill/>
        </p:spPr>
        <p:txBody>
          <a:bodyPr wrap="square" rtlCol="0">
            <a:spAutoFit/>
          </a:bodyPr>
          <a:lstStyle/>
          <a:p>
            <a:r>
              <a:rPr lang="en-GB" sz="2000" dirty="0" smtClean="0">
                <a:solidFill>
                  <a:schemeClr val="tx2">
                    <a:lumMod val="75000"/>
                  </a:schemeClr>
                </a:solidFill>
              </a:rPr>
              <a:t>Which layers are </a:t>
            </a:r>
          </a:p>
          <a:p>
            <a:r>
              <a:rPr lang="en-GB" sz="2000" dirty="0" smtClean="0">
                <a:solidFill>
                  <a:schemeClr val="tx2">
                    <a:lumMod val="75000"/>
                  </a:schemeClr>
                </a:solidFill>
              </a:rPr>
              <a:t>YOU most</a:t>
            </a:r>
          </a:p>
          <a:p>
            <a:r>
              <a:rPr lang="en-GB" sz="2000" dirty="0" smtClean="0">
                <a:solidFill>
                  <a:schemeClr val="tx2">
                    <a:lumMod val="75000"/>
                  </a:schemeClr>
                </a:solidFill>
              </a:rPr>
              <a:t>influenced by?</a:t>
            </a:r>
            <a:endParaRPr lang="en-GB" sz="2000" dirty="0">
              <a:solidFill>
                <a:schemeClr val="tx2">
                  <a:lumMod val="75000"/>
                </a:schemeClr>
              </a:solidFill>
            </a:endParaRPr>
          </a:p>
        </p:txBody>
      </p:sp>
      <p:pic>
        <p:nvPicPr>
          <p:cNvPr id="6" name="Picture 5" descr="default_fb.jpg"/>
          <p:cNvPicPr>
            <a:picLocks noChangeAspect="1"/>
          </p:cNvPicPr>
          <p:nvPr/>
        </p:nvPicPr>
        <p:blipFill>
          <a:blip r:embed="rId3" cstate="print"/>
          <a:stretch>
            <a:fillRect/>
          </a:stretch>
        </p:blipFill>
        <p:spPr>
          <a:xfrm>
            <a:off x="8001000" y="5867400"/>
            <a:ext cx="990600" cy="9906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Institutional Culture</a:t>
            </a:r>
            <a:endParaRPr lang="en-GB" dirty="0">
              <a:solidFill>
                <a:schemeClr val="tx2">
                  <a:lumMod val="60000"/>
                  <a:lumOff val="40000"/>
                </a:schemeClr>
              </a:solidFill>
            </a:endParaRPr>
          </a:p>
        </p:txBody>
      </p:sp>
      <p:sp>
        <p:nvSpPr>
          <p:cNvPr id="3" name="Content Placeholder 2"/>
          <p:cNvSpPr>
            <a:spLocks noGrp="1"/>
          </p:cNvSpPr>
          <p:nvPr>
            <p:ph idx="1"/>
          </p:nvPr>
        </p:nvSpPr>
        <p:spPr>
          <a:xfrm>
            <a:off x="457200" y="1447800"/>
            <a:ext cx="8229600" cy="4953000"/>
          </a:xfrm>
        </p:spPr>
        <p:txBody>
          <a:bodyPr>
            <a:normAutofit fontScale="85000" lnSpcReduction="20000"/>
          </a:bodyPr>
          <a:lstStyle/>
          <a:p>
            <a:pPr>
              <a:buNone/>
            </a:pPr>
            <a:r>
              <a:rPr lang="en-GB" dirty="0" smtClean="0">
                <a:solidFill>
                  <a:schemeClr val="tx2">
                    <a:lumMod val="75000"/>
                  </a:schemeClr>
                </a:solidFill>
              </a:rPr>
              <a:t>Discuss the following cultural aspects in your school:</a:t>
            </a:r>
          </a:p>
          <a:p>
            <a:pPr>
              <a:buNone/>
            </a:pPr>
            <a:endParaRPr lang="en-GB" dirty="0" smtClean="0">
              <a:solidFill>
                <a:schemeClr val="tx2">
                  <a:lumMod val="75000"/>
                </a:schemeClr>
              </a:solidFill>
            </a:endParaRPr>
          </a:p>
          <a:p>
            <a:r>
              <a:rPr lang="en-GB" dirty="0" smtClean="0">
                <a:solidFill>
                  <a:schemeClr val="tx2">
                    <a:lumMod val="75000"/>
                  </a:schemeClr>
                </a:solidFill>
              </a:rPr>
              <a:t>The importance of hierarchy</a:t>
            </a:r>
          </a:p>
          <a:p>
            <a:r>
              <a:rPr lang="en-GB" dirty="0" smtClean="0">
                <a:solidFill>
                  <a:schemeClr val="tx2">
                    <a:lumMod val="75000"/>
                  </a:schemeClr>
                </a:solidFill>
              </a:rPr>
              <a:t>Respect for leadership</a:t>
            </a:r>
          </a:p>
          <a:p>
            <a:r>
              <a:rPr lang="en-GB" dirty="0" smtClean="0">
                <a:solidFill>
                  <a:schemeClr val="tx2">
                    <a:lumMod val="75000"/>
                  </a:schemeClr>
                </a:solidFill>
              </a:rPr>
              <a:t>Planning</a:t>
            </a:r>
          </a:p>
          <a:p>
            <a:r>
              <a:rPr lang="en-GB" dirty="0" smtClean="0">
                <a:solidFill>
                  <a:schemeClr val="tx2">
                    <a:lumMod val="75000"/>
                  </a:schemeClr>
                </a:solidFill>
              </a:rPr>
              <a:t>Cooperation vs competition</a:t>
            </a:r>
          </a:p>
          <a:p>
            <a:r>
              <a:rPr lang="en-GB" dirty="0" smtClean="0">
                <a:solidFill>
                  <a:schemeClr val="tx2">
                    <a:lumMod val="75000"/>
                  </a:schemeClr>
                </a:solidFill>
              </a:rPr>
              <a:t>Team vs individual</a:t>
            </a:r>
          </a:p>
          <a:p>
            <a:r>
              <a:rPr lang="en-GB" dirty="0" smtClean="0">
                <a:solidFill>
                  <a:schemeClr val="tx2">
                    <a:lumMod val="75000"/>
                  </a:schemeClr>
                </a:solidFill>
              </a:rPr>
              <a:t>Institution communication</a:t>
            </a:r>
          </a:p>
          <a:p>
            <a:r>
              <a:rPr lang="en-GB" dirty="0" smtClean="0">
                <a:solidFill>
                  <a:schemeClr val="tx2">
                    <a:lumMod val="75000"/>
                  </a:schemeClr>
                </a:solidFill>
              </a:rPr>
              <a:t>Written/spoken formalities</a:t>
            </a:r>
          </a:p>
          <a:p>
            <a:r>
              <a:rPr lang="en-GB" dirty="0" smtClean="0">
                <a:solidFill>
                  <a:schemeClr val="tx2">
                    <a:lumMod val="75000"/>
                  </a:schemeClr>
                </a:solidFill>
              </a:rPr>
              <a:t>Dress code</a:t>
            </a:r>
          </a:p>
          <a:p>
            <a:r>
              <a:rPr lang="en-GB" dirty="0" smtClean="0">
                <a:solidFill>
                  <a:schemeClr val="tx2">
                    <a:lumMod val="75000"/>
                  </a:schemeClr>
                </a:solidFill>
              </a:rPr>
              <a:t>Taboos</a:t>
            </a:r>
          </a:p>
          <a:p>
            <a:r>
              <a:rPr lang="en-GB" dirty="0" smtClean="0">
                <a:solidFill>
                  <a:schemeClr val="tx2">
                    <a:lumMod val="75000"/>
                  </a:schemeClr>
                </a:solidFill>
              </a:rPr>
              <a:t>Humour</a:t>
            </a:r>
          </a:p>
          <a:p>
            <a:pPr>
              <a:buNone/>
            </a:pPr>
            <a:endParaRPr lang="en-GB" dirty="0"/>
          </a:p>
        </p:txBody>
      </p:sp>
      <p:pic>
        <p:nvPicPr>
          <p:cNvPr id="4" name="Picture 3" descr="default_fb.jpg"/>
          <p:cNvPicPr>
            <a:picLocks noChangeAspect="1"/>
          </p:cNvPicPr>
          <p:nvPr/>
        </p:nvPicPr>
        <p:blipFill>
          <a:blip r:embed="rId2" cstate="print"/>
          <a:stretch>
            <a:fillRect/>
          </a:stretch>
        </p:blipFill>
        <p:spPr>
          <a:xfrm>
            <a:off x="8153400" y="5867400"/>
            <a:ext cx="990600" cy="9906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GB" dirty="0" smtClean="0">
                <a:solidFill>
                  <a:schemeClr val="tx2">
                    <a:lumMod val="60000"/>
                    <a:lumOff val="40000"/>
                  </a:schemeClr>
                </a:solidFill>
              </a:rPr>
              <a:t>A Competence model</a:t>
            </a:r>
            <a:endParaRPr lang="en-GB" dirty="0">
              <a:solidFill>
                <a:schemeClr val="tx2">
                  <a:lumMod val="60000"/>
                  <a:lumOff val="40000"/>
                </a:schemeClr>
              </a:solidFill>
            </a:endParaRPr>
          </a:p>
        </p:txBody>
      </p:sp>
      <p:sp>
        <p:nvSpPr>
          <p:cNvPr id="3" name="Content Placeholder 2"/>
          <p:cNvSpPr>
            <a:spLocks noGrp="1"/>
          </p:cNvSpPr>
          <p:nvPr>
            <p:ph idx="1"/>
          </p:nvPr>
        </p:nvSpPr>
        <p:spPr>
          <a:xfrm>
            <a:off x="457200" y="838200"/>
            <a:ext cx="8229600" cy="5638800"/>
          </a:xfrm>
        </p:spPr>
        <p:txBody>
          <a:bodyPr>
            <a:normAutofit/>
          </a:bodyPr>
          <a:lstStyle/>
          <a:p>
            <a:pPr>
              <a:buNone/>
            </a:pPr>
            <a:endParaRPr lang="en-GB" sz="2000" b="1" dirty="0" smtClean="0">
              <a:solidFill>
                <a:schemeClr val="tx2">
                  <a:lumMod val="75000"/>
                </a:schemeClr>
              </a:solidFill>
            </a:endParaRPr>
          </a:p>
          <a:p>
            <a:pPr>
              <a:buNone/>
            </a:pPr>
            <a:r>
              <a:rPr lang="en-GB" sz="2000" dirty="0" smtClean="0">
                <a:solidFill>
                  <a:schemeClr val="tx2">
                    <a:lumMod val="75000"/>
                  </a:schemeClr>
                </a:solidFill>
              </a:rPr>
              <a:t>	Intercultural competence enables you to </a:t>
            </a:r>
            <a:r>
              <a:rPr lang="en-GB" sz="2000" dirty="0" smtClean="0">
                <a:solidFill>
                  <a:schemeClr val="accent6">
                    <a:lumMod val="75000"/>
                  </a:schemeClr>
                </a:solidFill>
              </a:rPr>
              <a:t>interact</a:t>
            </a:r>
            <a:r>
              <a:rPr lang="en-GB" sz="2000" dirty="0" smtClean="0"/>
              <a:t> </a:t>
            </a:r>
            <a:r>
              <a:rPr lang="en-GB" sz="2000" dirty="0" smtClean="0">
                <a:solidFill>
                  <a:schemeClr val="tx2">
                    <a:lumMod val="75000"/>
                  </a:schemeClr>
                </a:solidFill>
              </a:rPr>
              <a:t>both</a:t>
            </a:r>
            <a:r>
              <a:rPr lang="en-GB" sz="2000" dirty="0" smtClean="0"/>
              <a:t> </a:t>
            </a:r>
            <a:r>
              <a:rPr lang="en-GB" sz="2000" dirty="0" smtClean="0">
                <a:solidFill>
                  <a:schemeClr val="accent6">
                    <a:lumMod val="75000"/>
                  </a:schemeClr>
                </a:solidFill>
              </a:rPr>
              <a:t>effectively</a:t>
            </a:r>
            <a:r>
              <a:rPr lang="en-GB" sz="2000" dirty="0" smtClean="0"/>
              <a:t> </a:t>
            </a:r>
            <a:r>
              <a:rPr lang="en-GB" sz="2000" dirty="0" smtClean="0">
                <a:solidFill>
                  <a:schemeClr val="tx2">
                    <a:lumMod val="75000"/>
                  </a:schemeClr>
                </a:solidFill>
              </a:rPr>
              <a:t>and</a:t>
            </a:r>
            <a:r>
              <a:rPr lang="en-GB" sz="2000" dirty="0" smtClean="0"/>
              <a:t> </a:t>
            </a:r>
            <a:r>
              <a:rPr lang="en-GB" sz="2000" dirty="0" smtClean="0">
                <a:solidFill>
                  <a:schemeClr val="accent6">
                    <a:lumMod val="75000"/>
                  </a:schemeClr>
                </a:solidFill>
              </a:rPr>
              <a:t>appropriately</a:t>
            </a:r>
            <a:r>
              <a:rPr lang="en-GB" sz="2000" dirty="0" smtClean="0"/>
              <a:t> </a:t>
            </a:r>
            <a:r>
              <a:rPr lang="en-GB" sz="2000" dirty="0" smtClean="0">
                <a:solidFill>
                  <a:schemeClr val="tx2">
                    <a:lumMod val="75000"/>
                  </a:schemeClr>
                </a:solidFill>
              </a:rPr>
              <a:t>when you are working in a group whose members have </a:t>
            </a:r>
            <a:r>
              <a:rPr lang="en-GB" sz="2000" dirty="0" smtClean="0">
                <a:solidFill>
                  <a:schemeClr val="accent6">
                    <a:lumMod val="75000"/>
                  </a:schemeClr>
                </a:solidFill>
              </a:rPr>
              <a:t>different cultural backgrounds</a:t>
            </a:r>
            <a:r>
              <a:rPr lang="en-GB" sz="2000" dirty="0" smtClean="0"/>
              <a:t>.</a:t>
            </a:r>
          </a:p>
          <a:p>
            <a:pPr>
              <a:buNone/>
            </a:pPr>
            <a:endParaRPr lang="en-GB" sz="2000" dirty="0" smtClean="0"/>
          </a:p>
          <a:p>
            <a:pPr>
              <a:buNone/>
            </a:pPr>
            <a:endParaRPr lang="en-GB" sz="2000" dirty="0" smtClean="0"/>
          </a:p>
          <a:p>
            <a:pPr>
              <a:buNone/>
            </a:pPr>
            <a:endParaRPr lang="en-GB" sz="2000" dirty="0" smtClean="0"/>
          </a:p>
          <a:p>
            <a:pPr>
              <a:buNone/>
            </a:pPr>
            <a:endParaRPr lang="en-GB" sz="2000" dirty="0" smtClean="0"/>
          </a:p>
          <a:p>
            <a:pPr>
              <a:buNone/>
            </a:pPr>
            <a:endParaRPr lang="en-GB" sz="2000" dirty="0" smtClean="0">
              <a:solidFill>
                <a:schemeClr val="tx2">
                  <a:lumMod val="60000"/>
                  <a:lumOff val="40000"/>
                </a:schemeClr>
              </a:solidFill>
            </a:endParaRPr>
          </a:p>
          <a:p>
            <a:pPr algn="ctr">
              <a:buNone/>
            </a:pPr>
            <a:r>
              <a:rPr lang="en-GB" sz="2000" dirty="0" smtClean="0">
                <a:solidFill>
                  <a:schemeClr val="tx2">
                    <a:lumMod val="60000"/>
                    <a:lumOff val="40000"/>
                  </a:schemeClr>
                </a:solidFill>
              </a:rPr>
              <a:t>	Which of the above dimensions can be developed by training or coaching? Which one is the most difficult to develop?</a:t>
            </a:r>
            <a:r>
              <a:rPr lang="en-GB" sz="2000" dirty="0" smtClean="0"/>
              <a:t> </a:t>
            </a:r>
          </a:p>
          <a:p>
            <a:pPr algn="ctr">
              <a:buNone/>
            </a:pPr>
            <a:endParaRPr lang="en-GB" sz="2000" dirty="0" smtClean="0"/>
          </a:p>
          <a:p>
            <a:pPr algn="ctr">
              <a:buNone/>
            </a:pPr>
            <a:r>
              <a:rPr lang="en-GB" sz="2000" dirty="0" smtClean="0">
                <a:solidFill>
                  <a:schemeClr val="tx2">
                    <a:lumMod val="75000"/>
                  </a:schemeClr>
                </a:solidFill>
              </a:rPr>
              <a:t>Intercultural Communication Adventure with Little Pilot</a:t>
            </a:r>
          </a:p>
          <a:p>
            <a:pPr algn="ctr">
              <a:buNone/>
            </a:pPr>
            <a:r>
              <a:rPr lang="en-GB" sz="2000" dirty="0" smtClean="0">
                <a:hlinkClick r:id="rId2"/>
              </a:rPr>
              <a:t>https://www.youtube.com/watch?v=PSt_op3fQck</a:t>
            </a:r>
            <a:r>
              <a:rPr lang="en-GB" sz="2000" dirty="0" smtClean="0"/>
              <a:t> </a:t>
            </a:r>
          </a:p>
          <a:p>
            <a:pPr>
              <a:buNone/>
            </a:pPr>
            <a:endParaRPr lang="en-GB" sz="2000" dirty="0" smtClean="0">
              <a:solidFill>
                <a:schemeClr val="tx2">
                  <a:lumMod val="60000"/>
                  <a:lumOff val="40000"/>
                </a:schemeClr>
              </a:solidFill>
            </a:endParaRPr>
          </a:p>
          <a:p>
            <a:pPr>
              <a:buNone/>
            </a:pPr>
            <a:endParaRPr lang="en-GB" sz="2000" dirty="0" smtClean="0">
              <a:solidFill>
                <a:schemeClr val="tx2">
                  <a:lumMod val="60000"/>
                  <a:lumOff val="40000"/>
                </a:schemeClr>
              </a:solidFill>
            </a:endParaRPr>
          </a:p>
          <a:p>
            <a:pPr>
              <a:buNone/>
            </a:pPr>
            <a:endParaRPr lang="en-GB" sz="2000" dirty="0">
              <a:solidFill>
                <a:schemeClr val="tx2">
                  <a:lumMod val="60000"/>
                  <a:lumOff val="40000"/>
                </a:schemeClr>
              </a:solidFill>
            </a:endParaRPr>
          </a:p>
        </p:txBody>
      </p:sp>
      <p:sp>
        <p:nvSpPr>
          <p:cNvPr id="4" name="Oval 3"/>
          <p:cNvSpPr/>
          <p:nvPr/>
        </p:nvSpPr>
        <p:spPr>
          <a:xfrm>
            <a:off x="609600" y="2590800"/>
            <a:ext cx="2057400" cy="12192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GB" dirty="0" smtClean="0"/>
              <a:t>KNOWLEDGE</a:t>
            </a:r>
            <a:endParaRPr lang="en-GB" dirty="0"/>
          </a:p>
        </p:txBody>
      </p:sp>
      <p:sp>
        <p:nvSpPr>
          <p:cNvPr id="5" name="Oval 4"/>
          <p:cNvSpPr/>
          <p:nvPr/>
        </p:nvSpPr>
        <p:spPr>
          <a:xfrm>
            <a:off x="3581400" y="2590800"/>
            <a:ext cx="1981200" cy="1219200"/>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GB" dirty="0" smtClean="0"/>
              <a:t>SKILLS</a:t>
            </a:r>
            <a:endParaRPr lang="en-GB" dirty="0"/>
          </a:p>
        </p:txBody>
      </p:sp>
      <p:sp>
        <p:nvSpPr>
          <p:cNvPr id="6" name="Oval 5"/>
          <p:cNvSpPr/>
          <p:nvPr/>
        </p:nvSpPr>
        <p:spPr>
          <a:xfrm>
            <a:off x="6477000" y="2590800"/>
            <a:ext cx="1981200" cy="1219200"/>
          </a:xfrm>
          <a:prstGeom prst="ellipse">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GB" dirty="0" smtClean="0"/>
              <a:t>MINDSET/</a:t>
            </a:r>
          </a:p>
          <a:p>
            <a:pPr algn="ctr"/>
            <a:r>
              <a:rPr lang="en-GB" dirty="0" smtClean="0"/>
              <a:t>ATTITUDES</a:t>
            </a:r>
            <a:endParaRPr lang="en-GB" dirty="0"/>
          </a:p>
        </p:txBody>
      </p:sp>
      <p:pic>
        <p:nvPicPr>
          <p:cNvPr id="7" name="Picture 6" descr="default_fb.jpg"/>
          <p:cNvPicPr>
            <a:picLocks noChangeAspect="1"/>
          </p:cNvPicPr>
          <p:nvPr/>
        </p:nvPicPr>
        <p:blipFill>
          <a:blip r:embed="rId3" cstate="print"/>
          <a:stretch>
            <a:fillRect/>
          </a:stretch>
        </p:blipFill>
        <p:spPr>
          <a:xfrm>
            <a:off x="8229600" y="5943600"/>
            <a:ext cx="914400" cy="914400"/>
          </a:xfrm>
          <a:prstGeom prst="rect">
            <a:avLst/>
          </a:prstGeom>
        </p:spPr>
      </p:pic>
      <p:sp>
        <p:nvSpPr>
          <p:cNvPr id="8" name="Plus 7"/>
          <p:cNvSpPr/>
          <p:nvPr/>
        </p:nvSpPr>
        <p:spPr>
          <a:xfrm>
            <a:off x="2819400" y="2971800"/>
            <a:ext cx="457200" cy="4572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lus 8"/>
          <p:cNvSpPr/>
          <p:nvPr/>
        </p:nvSpPr>
        <p:spPr>
          <a:xfrm>
            <a:off x="5791200" y="2971800"/>
            <a:ext cx="457200" cy="4572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default_fb.jpg"/>
          <p:cNvPicPr>
            <a:picLocks noChangeAspect="1"/>
          </p:cNvPicPr>
          <p:nvPr/>
        </p:nvPicPr>
        <p:blipFill>
          <a:blip r:embed="rId2" cstate="print"/>
          <a:stretch>
            <a:fillRect/>
          </a:stretch>
        </p:blipFill>
        <p:spPr>
          <a:xfrm>
            <a:off x="8153400" y="5867400"/>
            <a:ext cx="990600" cy="990600"/>
          </a:xfrm>
          <a:prstGeom prst="rect">
            <a:avLst/>
          </a:prstGeom>
        </p:spPr>
      </p:pic>
      <p:sp>
        <p:nvSpPr>
          <p:cNvPr id="2" name="Title 1"/>
          <p:cNvSpPr>
            <a:spLocks noGrp="1"/>
          </p:cNvSpPr>
          <p:nvPr>
            <p:ph type="title"/>
          </p:nvPr>
        </p:nvSpPr>
        <p:spPr/>
        <p:txBody>
          <a:bodyPr/>
          <a:lstStyle/>
          <a:p>
            <a:r>
              <a:rPr lang="en-GB" dirty="0" smtClean="0">
                <a:solidFill>
                  <a:schemeClr val="tx2">
                    <a:lumMod val="60000"/>
                    <a:lumOff val="40000"/>
                  </a:schemeClr>
                </a:solidFill>
              </a:rPr>
              <a:t>Knowledge of Culture</a:t>
            </a:r>
            <a:endParaRPr lang="en-GB" dirty="0">
              <a:solidFill>
                <a:schemeClr val="tx2">
                  <a:lumMod val="60000"/>
                  <a:lumOff val="40000"/>
                </a:schemeClr>
              </a:solidFill>
            </a:endParaRPr>
          </a:p>
        </p:txBody>
      </p:sp>
      <p:sp>
        <p:nvSpPr>
          <p:cNvPr id="3" name="Content Placeholder 2"/>
          <p:cNvSpPr>
            <a:spLocks noGrp="1"/>
          </p:cNvSpPr>
          <p:nvPr>
            <p:ph idx="1"/>
          </p:nvPr>
        </p:nvSpPr>
        <p:spPr>
          <a:xfrm>
            <a:off x="228600" y="1524000"/>
            <a:ext cx="8686800" cy="4876800"/>
          </a:xfrm>
        </p:spPr>
        <p:txBody>
          <a:bodyPr>
            <a:normAutofit/>
          </a:bodyPr>
          <a:lstStyle/>
          <a:p>
            <a:pPr lvl="1" algn="ctr">
              <a:buNone/>
            </a:pPr>
            <a:r>
              <a:rPr lang="en-GB" sz="2400" dirty="0" smtClean="0">
                <a:solidFill>
                  <a:schemeClr val="tx2">
                    <a:lumMod val="75000"/>
                  </a:schemeClr>
                </a:solidFill>
              </a:rPr>
              <a:t>Monotask         </a:t>
            </a:r>
            <a:r>
              <a:rPr lang="en-GB" sz="2400" dirty="0" smtClean="0">
                <a:solidFill>
                  <a:schemeClr val="tx2">
                    <a:lumMod val="75000"/>
                  </a:schemeClr>
                </a:solidFill>
              </a:rPr>
              <a:t>TIME           Multitask</a:t>
            </a:r>
            <a:endParaRPr lang="en-GB" sz="2400" dirty="0" smtClean="0">
              <a:solidFill>
                <a:schemeClr val="tx2">
                  <a:lumMod val="75000"/>
                </a:schemeClr>
              </a:solidFill>
            </a:endParaRPr>
          </a:p>
          <a:p>
            <a:pPr lvl="1" algn="ctr">
              <a:buNone/>
            </a:pPr>
            <a:endParaRPr lang="en-GB" sz="2400" dirty="0" smtClean="0">
              <a:solidFill>
                <a:schemeClr val="tx2">
                  <a:lumMod val="75000"/>
                </a:schemeClr>
              </a:solidFill>
            </a:endParaRPr>
          </a:p>
          <a:p>
            <a:pPr lvl="1" algn="ctr">
              <a:buNone/>
            </a:pPr>
            <a:r>
              <a:rPr lang="en-GB" sz="2400" dirty="0" smtClean="0">
                <a:solidFill>
                  <a:schemeClr val="tx2">
                    <a:lumMod val="75000"/>
                  </a:schemeClr>
                </a:solidFill>
              </a:rPr>
              <a:t>Individualist           WORKING STYLE          Collectivist</a:t>
            </a:r>
          </a:p>
          <a:p>
            <a:pPr lvl="1" algn="ctr">
              <a:buNone/>
            </a:pPr>
            <a:endParaRPr lang="en-GB" sz="2400" dirty="0" smtClean="0">
              <a:solidFill>
                <a:schemeClr val="tx2">
                  <a:lumMod val="75000"/>
                </a:schemeClr>
              </a:solidFill>
            </a:endParaRPr>
          </a:p>
          <a:p>
            <a:pPr lvl="1" algn="ctr">
              <a:buNone/>
            </a:pPr>
            <a:r>
              <a:rPr lang="en-GB" sz="2400" dirty="0" smtClean="0">
                <a:solidFill>
                  <a:schemeClr val="tx2">
                    <a:lumMod val="75000"/>
                  </a:schemeClr>
                </a:solidFill>
              </a:rPr>
              <a:t>High Power Distance           HIERARCHY          Low Power Distance</a:t>
            </a:r>
          </a:p>
          <a:p>
            <a:pPr lvl="1" algn="ctr">
              <a:buNone/>
            </a:pPr>
            <a:endParaRPr lang="en-GB" sz="2400" dirty="0" smtClean="0">
              <a:solidFill>
                <a:schemeClr val="tx2">
                  <a:lumMod val="75000"/>
                </a:schemeClr>
              </a:solidFill>
            </a:endParaRPr>
          </a:p>
          <a:p>
            <a:pPr lvl="1" algn="ctr">
              <a:buNone/>
            </a:pPr>
            <a:r>
              <a:rPr lang="en-GB" sz="2400" dirty="0" smtClean="0">
                <a:solidFill>
                  <a:schemeClr val="tx2">
                    <a:lumMod val="75000"/>
                  </a:schemeClr>
                </a:solidFill>
              </a:rPr>
              <a:t>Risk Averse               DECISION MAKING           Risk Embracing</a:t>
            </a:r>
          </a:p>
          <a:p>
            <a:pPr lvl="1" algn="ctr">
              <a:buNone/>
            </a:pPr>
            <a:endParaRPr lang="en-GB" sz="2400" dirty="0" smtClean="0">
              <a:solidFill>
                <a:schemeClr val="tx2">
                  <a:lumMod val="75000"/>
                </a:schemeClr>
              </a:solidFill>
            </a:endParaRPr>
          </a:p>
          <a:p>
            <a:pPr lvl="1" algn="ctr">
              <a:buNone/>
            </a:pPr>
            <a:r>
              <a:rPr lang="en-GB" sz="2400" dirty="0" smtClean="0">
                <a:solidFill>
                  <a:schemeClr val="tx2">
                    <a:lumMod val="75000"/>
                  </a:schemeClr>
                </a:solidFill>
              </a:rPr>
              <a:t>Masculinity                  GENDER                   </a:t>
            </a:r>
            <a:r>
              <a:rPr lang="en-GB" sz="2400" dirty="0" smtClean="0">
                <a:solidFill>
                  <a:schemeClr val="tx2">
                    <a:lumMod val="75000"/>
                  </a:schemeClr>
                </a:solidFill>
              </a:rPr>
              <a:t>Femininity</a:t>
            </a:r>
            <a:endParaRPr lang="en-GB" sz="2400" dirty="0" smtClean="0">
              <a:solidFill>
                <a:schemeClr val="tx2">
                  <a:lumMod val="75000"/>
                </a:schemeClr>
              </a:solidFill>
            </a:endParaRPr>
          </a:p>
          <a:p>
            <a:pPr lvl="1" algn="ctr">
              <a:buNone/>
            </a:pPr>
            <a:endParaRPr lang="en-GB" sz="2400" dirty="0" smtClean="0">
              <a:solidFill>
                <a:schemeClr val="tx2">
                  <a:lumMod val="75000"/>
                </a:schemeClr>
              </a:solidFill>
            </a:endParaRPr>
          </a:p>
          <a:p>
            <a:pPr lvl="1" algn="ctr">
              <a:buNone/>
            </a:pPr>
            <a:r>
              <a:rPr lang="en-GB" sz="2400" dirty="0" smtClean="0">
                <a:solidFill>
                  <a:schemeClr val="tx2">
                    <a:lumMod val="75000"/>
                  </a:schemeClr>
                </a:solidFill>
              </a:rPr>
              <a:t>Direct                  </a:t>
            </a:r>
            <a:r>
              <a:rPr lang="en-GB" sz="2400" dirty="0" smtClean="0">
                <a:solidFill>
                  <a:schemeClr val="tx2">
                    <a:lumMod val="75000"/>
                  </a:schemeClr>
                </a:solidFill>
              </a:rPr>
              <a:t>COMMUNICATION               </a:t>
            </a:r>
            <a:r>
              <a:rPr lang="en-GB" sz="2400" dirty="0" smtClean="0">
                <a:solidFill>
                  <a:schemeClr val="tx2">
                    <a:lumMod val="75000"/>
                  </a:schemeClr>
                </a:solidFill>
              </a:rPr>
              <a:t>Indirect</a:t>
            </a:r>
            <a:endParaRPr lang="en-GB" sz="2400" dirty="0">
              <a:solidFill>
                <a:schemeClr val="tx2">
                  <a:lumMod val="75000"/>
                </a:schemeClr>
              </a:solidFill>
            </a:endParaRPr>
          </a:p>
        </p:txBody>
      </p:sp>
      <p:cxnSp>
        <p:nvCxnSpPr>
          <p:cNvPr id="7" name="Straight Arrow Connector 6"/>
          <p:cNvCxnSpPr/>
          <p:nvPr/>
        </p:nvCxnSpPr>
        <p:spPr>
          <a:xfrm>
            <a:off x="3886200" y="17526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181600" y="17526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276600" y="26670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6019800" y="26670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505200" y="35052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5638800" y="35052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2743200" y="44196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5943600" y="44196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3429000" y="52578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5638800" y="52578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2743200" y="61722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6248400" y="6172200"/>
            <a:ext cx="4572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Intercultural Awareness</a:t>
            </a:r>
            <a:endParaRPr lang="en-GB" dirty="0">
              <a:solidFill>
                <a:schemeClr val="tx2">
                  <a:lumMod val="60000"/>
                  <a:lumOff val="40000"/>
                </a:schemeClr>
              </a:solidFill>
            </a:endParaRPr>
          </a:p>
        </p:txBody>
      </p:sp>
      <p:sp>
        <p:nvSpPr>
          <p:cNvPr id="3" name="Content Placeholder 2"/>
          <p:cNvSpPr>
            <a:spLocks noGrp="1"/>
          </p:cNvSpPr>
          <p:nvPr>
            <p:ph idx="1"/>
          </p:nvPr>
        </p:nvSpPr>
        <p:spPr>
          <a:xfrm>
            <a:off x="457200" y="1143000"/>
            <a:ext cx="8229600" cy="5257800"/>
          </a:xfrm>
        </p:spPr>
        <p:txBody>
          <a:bodyPr>
            <a:normAutofit lnSpcReduction="10000"/>
          </a:bodyPr>
          <a:lstStyle/>
          <a:p>
            <a:pPr>
              <a:buNone/>
            </a:pPr>
            <a:r>
              <a:rPr lang="en-GB" dirty="0" smtClean="0">
                <a:solidFill>
                  <a:schemeClr val="tx2">
                    <a:lumMod val="60000"/>
                    <a:lumOff val="40000"/>
                  </a:schemeClr>
                </a:solidFill>
              </a:rPr>
              <a:t>	</a:t>
            </a:r>
            <a:r>
              <a:rPr lang="en-GB" sz="2400" dirty="0" smtClean="0">
                <a:solidFill>
                  <a:schemeClr val="tx2">
                    <a:lumMod val="60000"/>
                    <a:lumOff val="40000"/>
                  </a:schemeClr>
                </a:solidFill>
              </a:rPr>
              <a:t>Discussion</a:t>
            </a:r>
          </a:p>
          <a:p>
            <a:pPr algn="just"/>
            <a:r>
              <a:rPr lang="en-GB" sz="2400" dirty="0" smtClean="0">
                <a:solidFill>
                  <a:schemeClr val="tx2">
                    <a:lumMod val="75000"/>
                  </a:schemeClr>
                </a:solidFill>
              </a:rPr>
              <a:t>How do these intercultural factors help you to understand diverse patterns of behaviour of your students?</a:t>
            </a:r>
          </a:p>
          <a:p>
            <a:pPr algn="just"/>
            <a:r>
              <a:rPr lang="en-GB" sz="2400" dirty="0" smtClean="0">
                <a:solidFill>
                  <a:schemeClr val="tx2">
                    <a:lumMod val="75000"/>
                  </a:schemeClr>
                </a:solidFill>
              </a:rPr>
              <a:t>To what extent do you think that your students should understand the culture of the host country?</a:t>
            </a:r>
          </a:p>
          <a:p>
            <a:pPr algn="just"/>
            <a:r>
              <a:rPr lang="en-GB" sz="2400" dirty="0" smtClean="0">
                <a:solidFill>
                  <a:schemeClr val="tx2">
                    <a:lumMod val="75000"/>
                  </a:schemeClr>
                </a:solidFill>
              </a:rPr>
              <a:t>What actions will help your students to develop intercultural awareness of the host culture?</a:t>
            </a:r>
          </a:p>
          <a:p>
            <a:pPr algn="just"/>
            <a:endParaRPr lang="en-GB" sz="2400" dirty="0" smtClean="0">
              <a:solidFill>
                <a:schemeClr val="tx2">
                  <a:lumMod val="75000"/>
                </a:schemeClr>
              </a:solidFill>
            </a:endParaRPr>
          </a:p>
          <a:p>
            <a:pPr>
              <a:buNone/>
            </a:pPr>
            <a:r>
              <a:rPr lang="en-GB" sz="2400" dirty="0" smtClean="0"/>
              <a:t>	</a:t>
            </a:r>
            <a:r>
              <a:rPr lang="en-GB" sz="2400" dirty="0" smtClean="0">
                <a:solidFill>
                  <a:schemeClr val="tx2">
                    <a:lumMod val="60000"/>
                    <a:lumOff val="40000"/>
                  </a:schemeClr>
                </a:solidFill>
              </a:rPr>
              <a:t>What skills...</a:t>
            </a:r>
          </a:p>
          <a:p>
            <a:pPr>
              <a:buNone/>
            </a:pPr>
            <a:endParaRPr lang="en-GB" sz="2400" dirty="0" smtClean="0">
              <a:solidFill>
                <a:schemeClr val="tx2">
                  <a:lumMod val="60000"/>
                  <a:lumOff val="40000"/>
                </a:schemeClr>
              </a:solidFill>
            </a:endParaRPr>
          </a:p>
          <a:p>
            <a:r>
              <a:rPr lang="en-GB" sz="2400" dirty="0" smtClean="0">
                <a:solidFill>
                  <a:schemeClr val="tx2">
                    <a:lumMod val="60000"/>
                    <a:lumOff val="40000"/>
                  </a:schemeClr>
                </a:solidFill>
              </a:rPr>
              <a:t>Do you need?</a:t>
            </a:r>
          </a:p>
          <a:p>
            <a:r>
              <a:rPr lang="en-GB" sz="2400" dirty="0" smtClean="0">
                <a:solidFill>
                  <a:schemeClr val="tx2">
                    <a:lumMod val="60000"/>
                    <a:lumOff val="40000"/>
                  </a:schemeClr>
                </a:solidFill>
              </a:rPr>
              <a:t>Does your class need?</a:t>
            </a:r>
          </a:p>
          <a:p>
            <a:r>
              <a:rPr lang="en-GB" sz="2400" dirty="0" smtClean="0">
                <a:solidFill>
                  <a:schemeClr val="tx2">
                    <a:lumMod val="60000"/>
                    <a:lumOff val="40000"/>
                  </a:schemeClr>
                </a:solidFill>
              </a:rPr>
              <a:t>Do individuals in your class need?</a:t>
            </a:r>
          </a:p>
          <a:p>
            <a:pPr algn="just"/>
            <a:endParaRPr lang="en-GB" sz="2400" dirty="0">
              <a:solidFill>
                <a:schemeClr val="tx2">
                  <a:lumMod val="75000"/>
                </a:schemeClr>
              </a:solidFill>
            </a:endParaRPr>
          </a:p>
        </p:txBody>
      </p:sp>
      <p:pic>
        <p:nvPicPr>
          <p:cNvPr id="4" name="Picture 3" descr="default_fb.jpg"/>
          <p:cNvPicPr>
            <a:picLocks noChangeAspect="1"/>
          </p:cNvPicPr>
          <p:nvPr/>
        </p:nvPicPr>
        <p:blipFill>
          <a:blip r:embed="rId2" cstate="print"/>
          <a:stretch>
            <a:fillRect/>
          </a:stretch>
        </p:blipFill>
        <p:spPr>
          <a:xfrm>
            <a:off x="8001000" y="5867400"/>
            <a:ext cx="990600" cy="9906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Refugees and Migrants</a:t>
            </a:r>
            <a:endParaRPr lang="en-GB" dirty="0">
              <a:solidFill>
                <a:schemeClr val="tx2">
                  <a:lumMod val="60000"/>
                  <a:lumOff val="40000"/>
                </a:schemeClr>
              </a:solidFill>
            </a:endParaRPr>
          </a:p>
        </p:txBody>
      </p:sp>
      <p:sp>
        <p:nvSpPr>
          <p:cNvPr id="3" name="Content Placeholder 2"/>
          <p:cNvSpPr>
            <a:spLocks noGrp="1"/>
          </p:cNvSpPr>
          <p:nvPr>
            <p:ph idx="1"/>
          </p:nvPr>
        </p:nvSpPr>
        <p:spPr>
          <a:xfrm>
            <a:off x="457200" y="1600200"/>
            <a:ext cx="8229600" cy="4953000"/>
          </a:xfrm>
        </p:spPr>
        <p:txBody>
          <a:bodyPr>
            <a:normAutofit lnSpcReduction="10000"/>
          </a:bodyPr>
          <a:lstStyle/>
          <a:p>
            <a:r>
              <a:rPr lang="en-GB" sz="2400" dirty="0" smtClean="0">
                <a:solidFill>
                  <a:schemeClr val="tx2">
                    <a:lumMod val="75000"/>
                  </a:schemeClr>
                </a:solidFill>
              </a:rPr>
              <a:t>Refugees</a:t>
            </a:r>
          </a:p>
          <a:p>
            <a:r>
              <a:rPr lang="en-GB" sz="2400" dirty="0" smtClean="0">
                <a:solidFill>
                  <a:schemeClr val="tx2">
                    <a:lumMod val="75000"/>
                  </a:schemeClr>
                </a:solidFill>
              </a:rPr>
              <a:t>Internally displaced persons</a:t>
            </a:r>
          </a:p>
          <a:p>
            <a:r>
              <a:rPr lang="en-GB" sz="2400" dirty="0" smtClean="0">
                <a:solidFill>
                  <a:schemeClr val="tx2">
                    <a:lumMod val="75000"/>
                  </a:schemeClr>
                </a:solidFill>
              </a:rPr>
              <a:t>Asylum seekers</a:t>
            </a:r>
          </a:p>
          <a:p>
            <a:r>
              <a:rPr lang="en-GB" sz="2400" dirty="0" smtClean="0">
                <a:solidFill>
                  <a:schemeClr val="tx2">
                    <a:lumMod val="75000"/>
                  </a:schemeClr>
                </a:solidFill>
              </a:rPr>
              <a:t>Illegal immigrants</a:t>
            </a:r>
          </a:p>
          <a:p>
            <a:r>
              <a:rPr lang="en-GB" sz="2400" dirty="0" smtClean="0">
                <a:solidFill>
                  <a:schemeClr val="tx2">
                    <a:lumMod val="75000"/>
                  </a:schemeClr>
                </a:solidFill>
              </a:rPr>
              <a:t>Migrants</a:t>
            </a:r>
          </a:p>
          <a:p>
            <a:pPr>
              <a:buNone/>
            </a:pPr>
            <a:endParaRPr lang="en-GB" dirty="0" smtClean="0"/>
          </a:p>
          <a:p>
            <a:pPr>
              <a:buNone/>
            </a:pPr>
            <a:r>
              <a:rPr lang="en-GB" sz="2400" dirty="0" smtClean="0">
                <a:solidFill>
                  <a:schemeClr val="tx2">
                    <a:lumMod val="75000"/>
                  </a:schemeClr>
                </a:solidFill>
              </a:rPr>
              <a:t>What does it mean to be a refugee?</a:t>
            </a:r>
            <a:endParaRPr lang="en-GB" sz="2400" dirty="0">
              <a:solidFill>
                <a:schemeClr val="tx2">
                  <a:lumMod val="75000"/>
                </a:schemeClr>
              </a:solidFill>
            </a:endParaRPr>
          </a:p>
          <a:p>
            <a:pPr>
              <a:buNone/>
            </a:pPr>
            <a:r>
              <a:rPr lang="en-GB" sz="2400" dirty="0" smtClean="0">
                <a:hlinkClick r:id="rId2"/>
              </a:rPr>
              <a:t>https://www.youtube.com/watch?v=25bwiSikRsI</a:t>
            </a:r>
            <a:r>
              <a:rPr lang="en-GB" sz="2400" dirty="0" smtClean="0"/>
              <a:t> </a:t>
            </a:r>
          </a:p>
          <a:p>
            <a:pPr>
              <a:buNone/>
            </a:pPr>
            <a:endParaRPr lang="en-GB" sz="2400" dirty="0" smtClean="0"/>
          </a:p>
          <a:p>
            <a:pPr>
              <a:buNone/>
            </a:pPr>
            <a:r>
              <a:rPr lang="en-GB" sz="2400" dirty="0" smtClean="0">
                <a:solidFill>
                  <a:schemeClr val="tx2">
                    <a:lumMod val="75000"/>
                  </a:schemeClr>
                </a:solidFill>
              </a:rPr>
              <a:t>10 facts you need to know about Europe’s migrant crisis</a:t>
            </a:r>
          </a:p>
          <a:p>
            <a:pPr>
              <a:buNone/>
            </a:pPr>
            <a:r>
              <a:rPr lang="en-GB" sz="2400" dirty="0" smtClean="0">
                <a:hlinkClick r:id="rId3"/>
              </a:rPr>
              <a:t>https://www.youtube.com/watch?v=Lv8HFFByGoQ</a:t>
            </a:r>
            <a:r>
              <a:rPr lang="en-GB" sz="2400" dirty="0" smtClean="0"/>
              <a:t> </a:t>
            </a:r>
            <a:endParaRPr lang="en-GB" sz="2400" dirty="0"/>
          </a:p>
        </p:txBody>
      </p:sp>
      <p:pic>
        <p:nvPicPr>
          <p:cNvPr id="4" name="Picture 3" descr="default_fb.jpg"/>
          <p:cNvPicPr>
            <a:picLocks noChangeAspect="1"/>
          </p:cNvPicPr>
          <p:nvPr/>
        </p:nvPicPr>
        <p:blipFill>
          <a:blip r:embed="rId4" cstate="print"/>
          <a:stretch>
            <a:fillRect/>
          </a:stretch>
        </p:blipFill>
        <p:spPr>
          <a:xfrm>
            <a:off x="8001000" y="5867400"/>
            <a:ext cx="990600" cy="990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chemeClr val="accent1">
                    <a:lumMod val="75000"/>
                  </a:schemeClr>
                </a:solidFill>
              </a:rPr>
              <a:t>etimalta.com</a:t>
            </a:r>
            <a:br>
              <a:rPr lang="en-GB" dirty="0" smtClean="0">
                <a:solidFill>
                  <a:schemeClr val="accent1">
                    <a:lumMod val="75000"/>
                  </a:schemeClr>
                </a:solidFill>
              </a:rPr>
            </a:br>
            <a:r>
              <a:rPr lang="en-GB" dirty="0" smtClean="0">
                <a:solidFill>
                  <a:schemeClr val="accent1">
                    <a:lumMod val="75000"/>
                  </a:schemeClr>
                </a:solidFill>
              </a:rPr>
              <a:t>Professor Judie Ibbotson</a:t>
            </a:r>
            <a:endParaRPr lang="en-GB" dirty="0">
              <a:solidFill>
                <a:schemeClr val="accent1">
                  <a:lumMod val="75000"/>
                </a:schemeClr>
              </a:solidFill>
            </a:endParaRPr>
          </a:p>
        </p:txBody>
      </p:sp>
      <p:pic>
        <p:nvPicPr>
          <p:cNvPr id="1026" name="Picture 2" descr="C:\Users\Vesna\Desktop\Diversity in Education\20181116_131111.jpg"/>
          <p:cNvPicPr>
            <a:picLocks noGrp="1" noChangeAspect="1" noChangeArrowheads="1"/>
          </p:cNvPicPr>
          <p:nvPr>
            <p:ph idx="1"/>
          </p:nvPr>
        </p:nvPicPr>
        <p:blipFill>
          <a:blip r:embed="rId2" cstate="print"/>
          <a:srcRect/>
          <a:stretch>
            <a:fillRect/>
          </a:stretch>
        </p:blipFill>
        <p:spPr bwMode="auto">
          <a:xfrm rot="5400000">
            <a:off x="-202836" y="2031636"/>
            <a:ext cx="4061090" cy="3045818"/>
          </a:xfrm>
          <a:prstGeom prst="rect">
            <a:avLst/>
          </a:prstGeom>
          <a:noFill/>
        </p:spPr>
      </p:pic>
      <p:pic>
        <p:nvPicPr>
          <p:cNvPr id="5" name="Picture 6" descr="C:\Users\Vesna\Desktop\Diversity in Education\Day 4\20181115_100034.jpg"/>
          <p:cNvPicPr>
            <a:picLocks noChangeAspect="1" noChangeArrowheads="1"/>
          </p:cNvPicPr>
          <p:nvPr/>
        </p:nvPicPr>
        <p:blipFill>
          <a:blip r:embed="rId3" cstate="print"/>
          <a:srcRect/>
          <a:stretch>
            <a:fillRect/>
          </a:stretch>
        </p:blipFill>
        <p:spPr bwMode="auto">
          <a:xfrm>
            <a:off x="3505200" y="1524000"/>
            <a:ext cx="5410200" cy="4056587"/>
          </a:xfrm>
          <a:prstGeom prst="rect">
            <a:avLst/>
          </a:prstGeom>
          <a:noFill/>
        </p:spPr>
      </p:pic>
      <p:sp>
        <p:nvSpPr>
          <p:cNvPr id="6" name="TextBox 5"/>
          <p:cNvSpPr txBox="1"/>
          <p:nvPr/>
        </p:nvSpPr>
        <p:spPr>
          <a:xfrm>
            <a:off x="1371600" y="5867400"/>
            <a:ext cx="6705600" cy="523220"/>
          </a:xfrm>
          <a:prstGeom prst="rect">
            <a:avLst/>
          </a:prstGeom>
          <a:noFill/>
        </p:spPr>
        <p:txBody>
          <a:bodyPr wrap="square" rtlCol="0">
            <a:spAutoFit/>
          </a:bodyPr>
          <a:lstStyle/>
          <a:p>
            <a:r>
              <a:rPr lang="en-GB" sz="2800" dirty="0" smtClean="0">
                <a:solidFill>
                  <a:schemeClr val="accent1">
                    <a:lumMod val="75000"/>
                  </a:schemeClr>
                </a:solidFill>
              </a:rPr>
              <a:t>“There’s no right or wrong, only different.”</a:t>
            </a:r>
            <a:endParaRPr lang="en-GB" sz="2800"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Skills for Refugees / Migrants</a:t>
            </a:r>
            <a:endParaRPr lang="en-GB" dirty="0"/>
          </a:p>
        </p:txBody>
      </p:sp>
      <p:sp>
        <p:nvSpPr>
          <p:cNvPr id="3" name="Content Placeholder 2"/>
          <p:cNvSpPr>
            <a:spLocks noGrp="1"/>
          </p:cNvSpPr>
          <p:nvPr>
            <p:ph idx="1"/>
          </p:nvPr>
        </p:nvSpPr>
        <p:spPr>
          <a:xfrm>
            <a:off x="457200" y="1371600"/>
            <a:ext cx="8229600" cy="4525963"/>
          </a:xfrm>
        </p:spPr>
        <p:txBody>
          <a:bodyPr>
            <a:normAutofit fontScale="70000" lnSpcReduction="20000"/>
          </a:bodyPr>
          <a:lstStyle/>
          <a:p>
            <a:pPr fontAlgn="t">
              <a:buNone/>
            </a:pPr>
            <a:endParaRPr lang="en-GB" b="1" dirty="0" smtClean="0"/>
          </a:p>
          <a:p>
            <a:pPr fontAlgn="t"/>
            <a:r>
              <a:rPr lang="en-GB" dirty="0" smtClean="0">
                <a:solidFill>
                  <a:schemeClr val="accent1">
                    <a:lumMod val="75000"/>
                  </a:schemeClr>
                </a:solidFill>
              </a:rPr>
              <a:t>Language:</a:t>
            </a:r>
            <a:r>
              <a:rPr lang="en-GB" dirty="0" smtClean="0">
                <a:solidFill>
                  <a:schemeClr val="tx2">
                    <a:lumMod val="60000"/>
                    <a:lumOff val="40000"/>
                  </a:schemeClr>
                </a:solidFill>
              </a:rPr>
              <a:t> </a:t>
            </a:r>
            <a:r>
              <a:rPr lang="en-GB" dirty="0" smtClean="0">
                <a:solidFill>
                  <a:schemeClr val="tx2">
                    <a:lumMod val="60000"/>
                    <a:lumOff val="40000"/>
                  </a:schemeClr>
                </a:solidFill>
              </a:rPr>
              <a:t>Basic speaking, listening, reading, writing</a:t>
            </a:r>
          </a:p>
          <a:p>
            <a:pPr fontAlgn="t"/>
            <a:r>
              <a:rPr lang="en-GB" dirty="0" smtClean="0">
                <a:solidFill>
                  <a:schemeClr val="accent1">
                    <a:lumMod val="75000"/>
                  </a:schemeClr>
                </a:solidFill>
              </a:rPr>
              <a:t>Communication:</a:t>
            </a:r>
            <a:r>
              <a:rPr lang="en-GB" dirty="0" smtClean="0">
                <a:solidFill>
                  <a:schemeClr val="tx2">
                    <a:lumMod val="60000"/>
                    <a:lumOff val="40000"/>
                  </a:schemeClr>
                </a:solidFill>
              </a:rPr>
              <a:t> </a:t>
            </a:r>
            <a:r>
              <a:rPr lang="en-GB" dirty="0" smtClean="0">
                <a:solidFill>
                  <a:schemeClr val="tx2">
                    <a:lumMod val="60000"/>
                    <a:lumOff val="40000"/>
                  </a:schemeClr>
                </a:solidFill>
              </a:rPr>
              <a:t>Discussion, presenting oneself, meetings, recruitment </a:t>
            </a:r>
            <a:r>
              <a:rPr lang="en-GB" dirty="0" smtClean="0">
                <a:solidFill>
                  <a:schemeClr val="tx2">
                    <a:lumMod val="60000"/>
                    <a:lumOff val="40000"/>
                  </a:schemeClr>
                </a:solidFill>
              </a:rPr>
              <a:t>interview</a:t>
            </a:r>
            <a:endParaRPr lang="en-GB" dirty="0" smtClean="0">
              <a:solidFill>
                <a:schemeClr val="tx2">
                  <a:lumMod val="60000"/>
                  <a:lumOff val="40000"/>
                </a:schemeClr>
              </a:solidFill>
            </a:endParaRPr>
          </a:p>
          <a:p>
            <a:pPr fontAlgn="t"/>
            <a:r>
              <a:rPr lang="en-GB" dirty="0" smtClean="0">
                <a:solidFill>
                  <a:schemeClr val="accent1">
                    <a:lumMod val="75000"/>
                  </a:schemeClr>
                </a:solidFill>
              </a:rPr>
              <a:t>Social:</a:t>
            </a:r>
            <a:r>
              <a:rPr lang="en-GB" dirty="0" smtClean="0">
                <a:solidFill>
                  <a:schemeClr val="tx2">
                    <a:lumMod val="60000"/>
                    <a:lumOff val="40000"/>
                  </a:schemeClr>
                </a:solidFill>
              </a:rPr>
              <a:t> </a:t>
            </a:r>
            <a:r>
              <a:rPr lang="en-GB" dirty="0" smtClean="0">
                <a:solidFill>
                  <a:schemeClr val="tx2">
                    <a:lumMod val="60000"/>
                    <a:lumOff val="40000"/>
                  </a:schemeClr>
                </a:solidFill>
              </a:rPr>
              <a:t>Small talk, communication for building social relationships, appropriate behaviour in social situations and civic </a:t>
            </a:r>
            <a:r>
              <a:rPr lang="en-GB" dirty="0" smtClean="0">
                <a:solidFill>
                  <a:schemeClr val="tx2">
                    <a:lumMod val="60000"/>
                    <a:lumOff val="40000"/>
                  </a:schemeClr>
                </a:solidFill>
              </a:rPr>
              <a:t>society</a:t>
            </a:r>
            <a:endParaRPr lang="en-GB" dirty="0" smtClean="0">
              <a:solidFill>
                <a:schemeClr val="tx2">
                  <a:lumMod val="60000"/>
                  <a:lumOff val="40000"/>
                </a:schemeClr>
              </a:solidFill>
            </a:endParaRPr>
          </a:p>
          <a:p>
            <a:pPr fontAlgn="t"/>
            <a:r>
              <a:rPr lang="en-GB" dirty="0" smtClean="0">
                <a:solidFill>
                  <a:schemeClr val="accent1">
                    <a:lumMod val="75000"/>
                  </a:schemeClr>
                </a:solidFill>
              </a:rPr>
              <a:t>Learning: </a:t>
            </a:r>
            <a:r>
              <a:rPr lang="en-GB" dirty="0" smtClean="0">
                <a:solidFill>
                  <a:schemeClr val="tx2">
                    <a:lumMod val="60000"/>
                    <a:lumOff val="40000"/>
                  </a:schemeClr>
                </a:solidFill>
              </a:rPr>
              <a:t>Knowing how to learn in the classroom, </a:t>
            </a:r>
            <a:r>
              <a:rPr lang="en-GB" dirty="0" err="1" smtClean="0">
                <a:solidFill>
                  <a:schemeClr val="tx2">
                    <a:lumMod val="60000"/>
                    <a:lumOff val="40000"/>
                  </a:schemeClr>
                </a:solidFill>
              </a:rPr>
              <a:t>eg</a:t>
            </a:r>
            <a:r>
              <a:rPr lang="en-GB" dirty="0" smtClean="0">
                <a:solidFill>
                  <a:schemeClr val="tx2">
                    <a:lumMod val="60000"/>
                    <a:lumOff val="40000"/>
                  </a:schemeClr>
                </a:solidFill>
              </a:rPr>
              <a:t>. language </a:t>
            </a:r>
            <a:r>
              <a:rPr lang="en-GB" dirty="0" smtClean="0">
                <a:solidFill>
                  <a:schemeClr val="tx2">
                    <a:lumMod val="60000"/>
                    <a:lumOff val="40000"/>
                  </a:schemeClr>
                </a:solidFill>
              </a:rPr>
              <a:t>learning</a:t>
            </a:r>
            <a:endParaRPr lang="en-GB" dirty="0" smtClean="0">
              <a:solidFill>
                <a:schemeClr val="tx2">
                  <a:lumMod val="60000"/>
                  <a:lumOff val="40000"/>
                </a:schemeClr>
              </a:solidFill>
            </a:endParaRPr>
          </a:p>
          <a:p>
            <a:pPr fontAlgn="t"/>
            <a:r>
              <a:rPr lang="en-GB" dirty="0" smtClean="0">
                <a:solidFill>
                  <a:schemeClr val="accent1">
                    <a:lumMod val="75000"/>
                  </a:schemeClr>
                </a:solidFill>
              </a:rPr>
              <a:t>IT:</a:t>
            </a:r>
            <a:r>
              <a:rPr lang="en-GB" dirty="0" smtClean="0">
                <a:solidFill>
                  <a:schemeClr val="tx2">
                    <a:lumMod val="60000"/>
                    <a:lumOff val="40000"/>
                  </a:schemeClr>
                </a:solidFill>
              </a:rPr>
              <a:t> </a:t>
            </a:r>
            <a:r>
              <a:rPr lang="en-GB" dirty="0" smtClean="0">
                <a:solidFill>
                  <a:schemeClr val="tx2">
                    <a:lumMod val="60000"/>
                    <a:lumOff val="40000"/>
                  </a:schemeClr>
                </a:solidFill>
              </a:rPr>
              <a:t>Knowing basic IT skills for accessing information online; Knowing how to fill in online forms; basic knowledge of MS </a:t>
            </a:r>
            <a:r>
              <a:rPr lang="en-GB" dirty="0" smtClean="0">
                <a:solidFill>
                  <a:schemeClr val="tx2">
                    <a:lumMod val="60000"/>
                    <a:lumOff val="40000"/>
                  </a:schemeClr>
                </a:solidFill>
              </a:rPr>
              <a:t>Word</a:t>
            </a:r>
            <a:endParaRPr lang="en-GB" dirty="0" smtClean="0">
              <a:solidFill>
                <a:schemeClr val="tx2">
                  <a:lumMod val="60000"/>
                  <a:lumOff val="40000"/>
                </a:schemeClr>
              </a:solidFill>
            </a:endParaRPr>
          </a:p>
          <a:p>
            <a:pPr fontAlgn="t"/>
            <a:r>
              <a:rPr lang="en-GB" dirty="0" smtClean="0">
                <a:solidFill>
                  <a:schemeClr val="accent1">
                    <a:lumMod val="75000"/>
                  </a:schemeClr>
                </a:solidFill>
              </a:rPr>
              <a:t>Work:</a:t>
            </a:r>
            <a:r>
              <a:rPr lang="en-GB" dirty="0" smtClean="0">
                <a:solidFill>
                  <a:schemeClr val="tx2">
                    <a:lumMod val="60000"/>
                    <a:lumOff val="40000"/>
                  </a:schemeClr>
                </a:solidFill>
              </a:rPr>
              <a:t> </a:t>
            </a:r>
            <a:r>
              <a:rPr lang="en-GB" dirty="0" smtClean="0">
                <a:solidFill>
                  <a:schemeClr val="tx2">
                    <a:lumMod val="60000"/>
                    <a:lumOff val="40000"/>
                  </a:schemeClr>
                </a:solidFill>
              </a:rPr>
              <a:t>Skills for starting work in a range of work </a:t>
            </a:r>
            <a:r>
              <a:rPr lang="en-GB" dirty="0" smtClean="0">
                <a:solidFill>
                  <a:schemeClr val="tx2">
                    <a:lumMod val="60000"/>
                    <a:lumOff val="40000"/>
                  </a:schemeClr>
                </a:solidFill>
              </a:rPr>
              <a:t>contexts</a:t>
            </a:r>
            <a:endParaRPr lang="en-GB" dirty="0" smtClean="0">
              <a:solidFill>
                <a:schemeClr val="tx2">
                  <a:lumMod val="60000"/>
                  <a:lumOff val="40000"/>
                </a:schemeClr>
              </a:solidFill>
            </a:endParaRPr>
          </a:p>
          <a:p>
            <a:pPr fontAlgn="t"/>
            <a:r>
              <a:rPr lang="en-GB" dirty="0" smtClean="0">
                <a:solidFill>
                  <a:schemeClr val="accent1">
                    <a:lumMod val="75000"/>
                  </a:schemeClr>
                </a:solidFill>
              </a:rPr>
              <a:t>Dealing with </a:t>
            </a:r>
            <a:r>
              <a:rPr lang="en-GB" dirty="0" smtClean="0">
                <a:solidFill>
                  <a:schemeClr val="accent1">
                    <a:lumMod val="75000"/>
                  </a:schemeClr>
                </a:solidFill>
              </a:rPr>
              <a:t>officialdom: </a:t>
            </a:r>
            <a:r>
              <a:rPr lang="en-GB" dirty="0" smtClean="0">
                <a:solidFill>
                  <a:schemeClr val="tx2">
                    <a:lumMod val="60000"/>
                    <a:lumOff val="40000"/>
                  </a:schemeClr>
                </a:solidFill>
              </a:rPr>
              <a:t>Form </a:t>
            </a:r>
            <a:r>
              <a:rPr lang="en-GB" dirty="0" smtClean="0">
                <a:solidFill>
                  <a:schemeClr val="tx2">
                    <a:lumMod val="60000"/>
                    <a:lumOff val="40000"/>
                  </a:schemeClr>
                </a:solidFill>
              </a:rPr>
              <a:t>filling</a:t>
            </a:r>
            <a:endParaRPr lang="en-GB" dirty="0" smtClean="0">
              <a:solidFill>
                <a:schemeClr val="tx2">
                  <a:lumMod val="60000"/>
                  <a:lumOff val="40000"/>
                </a:schemeClr>
              </a:solidFill>
            </a:endParaRPr>
          </a:p>
          <a:p>
            <a:pPr fontAlgn="t"/>
            <a:r>
              <a:rPr lang="en-GB" dirty="0" smtClean="0">
                <a:solidFill>
                  <a:schemeClr val="accent1">
                    <a:lumMod val="75000"/>
                  </a:schemeClr>
                </a:solidFill>
              </a:rPr>
              <a:t>Dealing with </a:t>
            </a:r>
            <a:r>
              <a:rPr lang="en-GB" dirty="0" smtClean="0">
                <a:solidFill>
                  <a:schemeClr val="accent1">
                    <a:lumMod val="75000"/>
                  </a:schemeClr>
                </a:solidFill>
              </a:rPr>
              <a:t>services: </a:t>
            </a:r>
            <a:r>
              <a:rPr lang="en-GB" dirty="0" smtClean="0">
                <a:solidFill>
                  <a:schemeClr val="tx2">
                    <a:lumMod val="60000"/>
                    <a:lumOff val="40000"/>
                  </a:schemeClr>
                </a:solidFill>
              </a:rPr>
              <a:t>Health, housing, work, benefit, banking, etc</a:t>
            </a:r>
          </a:p>
          <a:p>
            <a:pPr fontAlgn="t"/>
            <a:r>
              <a:rPr lang="en-GB" dirty="0" smtClean="0">
                <a:solidFill>
                  <a:schemeClr val="accent1">
                    <a:lumMod val="75000"/>
                  </a:schemeClr>
                </a:solidFill>
              </a:rPr>
              <a:t>Other: </a:t>
            </a:r>
            <a:r>
              <a:rPr lang="en-GB" dirty="0" smtClean="0">
                <a:solidFill>
                  <a:schemeClr val="tx2">
                    <a:lumMod val="60000"/>
                    <a:lumOff val="40000"/>
                  </a:schemeClr>
                </a:solidFill>
              </a:rPr>
              <a:t>Anything else?</a:t>
            </a:r>
          </a:p>
          <a:p>
            <a:pPr fontAlgn="t"/>
            <a:endParaRPr lang="en-GB" dirty="0" smtClean="0"/>
          </a:p>
          <a:p>
            <a:endParaRPr lang="en-GB" dirty="0"/>
          </a:p>
        </p:txBody>
      </p:sp>
      <p:pic>
        <p:nvPicPr>
          <p:cNvPr id="4" name="Picture 3" descr="default_fb.jpg"/>
          <p:cNvPicPr>
            <a:picLocks noChangeAspect="1"/>
          </p:cNvPicPr>
          <p:nvPr/>
        </p:nvPicPr>
        <p:blipFill>
          <a:blip r:embed="rId2" cstate="print"/>
          <a:stretch>
            <a:fillRect/>
          </a:stretch>
        </p:blipFill>
        <p:spPr>
          <a:xfrm>
            <a:off x="8001000" y="5867400"/>
            <a:ext cx="990600" cy="9906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chemeClr val="tx2">
                    <a:lumMod val="60000"/>
                    <a:lumOff val="40000"/>
                  </a:schemeClr>
                </a:solidFill>
              </a:rPr>
              <a:t>Recognising Diverse Abilities in the Classroom</a:t>
            </a:r>
            <a:endParaRPr lang="en-GB" dirty="0">
              <a:solidFill>
                <a:schemeClr val="tx2">
                  <a:lumMod val="60000"/>
                  <a:lumOff val="40000"/>
                </a:schemeClr>
              </a:solidFill>
            </a:endParaRPr>
          </a:p>
        </p:txBody>
      </p:sp>
      <p:sp>
        <p:nvSpPr>
          <p:cNvPr id="3" name="Content Placeholder 2"/>
          <p:cNvSpPr>
            <a:spLocks noGrp="1"/>
          </p:cNvSpPr>
          <p:nvPr>
            <p:ph idx="1"/>
          </p:nvPr>
        </p:nvSpPr>
        <p:spPr>
          <a:xfrm>
            <a:off x="609600" y="1828800"/>
            <a:ext cx="8229600" cy="4525963"/>
          </a:xfrm>
        </p:spPr>
        <p:txBody>
          <a:bodyPr>
            <a:noAutofit/>
          </a:bodyPr>
          <a:lstStyle/>
          <a:p>
            <a:pPr>
              <a:buFont typeface="Wingdings" pitchFamily="2" charset="2"/>
              <a:buChar char="§"/>
            </a:pPr>
            <a:r>
              <a:rPr lang="en-GB" sz="2800" dirty="0" smtClean="0">
                <a:solidFill>
                  <a:schemeClr val="tx2">
                    <a:lumMod val="75000"/>
                  </a:schemeClr>
                </a:solidFill>
              </a:rPr>
              <a:t>What do you understand by ‘diverse abilities’?</a:t>
            </a:r>
          </a:p>
          <a:p>
            <a:pPr>
              <a:buFont typeface="Wingdings" pitchFamily="2" charset="2"/>
              <a:buChar char="§"/>
            </a:pPr>
            <a:r>
              <a:rPr lang="en-GB" sz="2800" dirty="0" smtClean="0">
                <a:solidFill>
                  <a:schemeClr val="tx2">
                    <a:lumMod val="75000"/>
                  </a:schemeClr>
                </a:solidFill>
              </a:rPr>
              <a:t>How do you deal with these abilities on a daily basis?</a:t>
            </a:r>
          </a:p>
          <a:p>
            <a:pPr>
              <a:buFont typeface="Wingdings" pitchFamily="2" charset="2"/>
              <a:buChar char="§"/>
            </a:pPr>
            <a:r>
              <a:rPr lang="en-GB" sz="2800" dirty="0" smtClean="0">
                <a:solidFill>
                  <a:schemeClr val="tx2">
                    <a:lumMod val="75000"/>
                  </a:schemeClr>
                </a:solidFill>
              </a:rPr>
              <a:t>What facilities and services are available in your institution for dealing with diversity in terms of...?</a:t>
            </a:r>
          </a:p>
          <a:p>
            <a:pPr>
              <a:buNone/>
            </a:pPr>
            <a:r>
              <a:rPr lang="en-GB" sz="2800" dirty="0" smtClean="0">
                <a:solidFill>
                  <a:schemeClr val="tx2">
                    <a:lumMod val="60000"/>
                    <a:lumOff val="40000"/>
                  </a:schemeClr>
                </a:solidFill>
              </a:rPr>
              <a:t>				</a:t>
            </a:r>
            <a:endParaRPr lang="en-GB" sz="2800" dirty="0">
              <a:solidFill>
                <a:schemeClr val="tx2">
                  <a:lumMod val="60000"/>
                  <a:lumOff val="40000"/>
                </a:schemeClr>
              </a:solidFill>
            </a:endParaRPr>
          </a:p>
        </p:txBody>
      </p:sp>
      <p:sp>
        <p:nvSpPr>
          <p:cNvPr id="5" name="TextBox 4"/>
          <p:cNvSpPr txBox="1"/>
          <p:nvPr/>
        </p:nvSpPr>
        <p:spPr>
          <a:xfrm>
            <a:off x="3276600" y="4114800"/>
            <a:ext cx="3429000" cy="1600438"/>
          </a:xfrm>
          <a:prstGeom prst="rect">
            <a:avLst/>
          </a:prstGeom>
          <a:noFill/>
        </p:spPr>
        <p:txBody>
          <a:bodyPr wrap="square" rtlCol="0">
            <a:spAutoFit/>
          </a:bodyPr>
          <a:lstStyle/>
          <a:p>
            <a:pPr>
              <a:buFont typeface="Courier New" pitchFamily="49" charset="0"/>
              <a:buChar char="o"/>
            </a:pPr>
            <a:r>
              <a:rPr lang="en-GB" sz="2000" dirty="0" smtClean="0">
                <a:solidFill>
                  <a:schemeClr val="tx2">
                    <a:lumMod val="60000"/>
                    <a:lumOff val="40000"/>
                  </a:schemeClr>
                </a:solidFill>
              </a:rPr>
              <a:t>Physical environment</a:t>
            </a:r>
          </a:p>
          <a:p>
            <a:pPr>
              <a:buFont typeface="Courier New" pitchFamily="49" charset="0"/>
              <a:buChar char="o"/>
            </a:pPr>
            <a:r>
              <a:rPr lang="en-GB" sz="2000" dirty="0" smtClean="0">
                <a:solidFill>
                  <a:schemeClr val="tx2">
                    <a:lumMod val="60000"/>
                    <a:lumOff val="40000"/>
                  </a:schemeClr>
                </a:solidFill>
              </a:rPr>
              <a:t>Curriculum fit</a:t>
            </a:r>
          </a:p>
          <a:p>
            <a:pPr>
              <a:buFont typeface="Courier New" pitchFamily="49" charset="0"/>
              <a:buChar char="o"/>
            </a:pPr>
            <a:r>
              <a:rPr lang="en-GB" sz="2000" dirty="0" smtClean="0">
                <a:solidFill>
                  <a:schemeClr val="tx2">
                    <a:lumMod val="60000"/>
                    <a:lumOff val="40000"/>
                  </a:schemeClr>
                </a:solidFill>
              </a:rPr>
              <a:t>Information</a:t>
            </a:r>
          </a:p>
          <a:p>
            <a:pPr>
              <a:buFont typeface="Courier New" pitchFamily="49" charset="0"/>
              <a:buChar char="o"/>
            </a:pPr>
            <a:r>
              <a:rPr lang="en-GB" sz="2000" dirty="0" smtClean="0">
                <a:solidFill>
                  <a:schemeClr val="tx2">
                    <a:lumMod val="60000"/>
                    <a:lumOff val="40000"/>
                  </a:schemeClr>
                </a:solidFill>
              </a:rPr>
              <a:t>Training</a:t>
            </a:r>
          </a:p>
          <a:p>
            <a:endParaRPr lang="en-GB" dirty="0"/>
          </a:p>
        </p:txBody>
      </p:sp>
      <p:pic>
        <p:nvPicPr>
          <p:cNvPr id="6" name="Picture 5" descr="default_fb.jpg"/>
          <p:cNvPicPr>
            <a:picLocks noChangeAspect="1"/>
          </p:cNvPicPr>
          <p:nvPr/>
        </p:nvPicPr>
        <p:blipFill>
          <a:blip r:embed="rId2" cstate="print"/>
          <a:stretch>
            <a:fillRect/>
          </a:stretch>
        </p:blipFill>
        <p:spPr>
          <a:xfrm>
            <a:off x="8153400" y="5867400"/>
            <a:ext cx="990600" cy="9906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Which Learning Style?</a:t>
            </a:r>
            <a:endParaRPr lang="en-GB" dirty="0"/>
          </a:p>
        </p:txBody>
      </p:sp>
      <p:sp>
        <p:nvSpPr>
          <p:cNvPr id="3" name="Content Placeholder 2"/>
          <p:cNvSpPr>
            <a:spLocks noGrp="1"/>
          </p:cNvSpPr>
          <p:nvPr>
            <p:ph idx="1"/>
          </p:nvPr>
        </p:nvSpPr>
        <p:spPr/>
        <p:txBody>
          <a:bodyPr/>
          <a:lstStyle/>
          <a:p>
            <a:pPr>
              <a:buNone/>
            </a:pPr>
            <a:r>
              <a:rPr lang="en-GB" sz="2800" dirty="0" smtClean="0">
                <a:solidFill>
                  <a:schemeClr val="tx2">
                    <a:lumMod val="75000"/>
                  </a:schemeClr>
                </a:solidFill>
              </a:rPr>
              <a:t>You have just bought a new DVD player.</a:t>
            </a:r>
          </a:p>
          <a:p>
            <a:pPr>
              <a:buNone/>
            </a:pPr>
            <a:r>
              <a:rPr lang="en-GB" sz="2800" dirty="0" smtClean="0">
                <a:solidFill>
                  <a:schemeClr val="tx2">
                    <a:lumMod val="75000"/>
                  </a:schemeClr>
                </a:solidFill>
              </a:rPr>
              <a:t>What do you do to find out how to use it?</a:t>
            </a:r>
          </a:p>
          <a:p>
            <a:pPr>
              <a:buNone/>
            </a:pPr>
            <a:endParaRPr lang="en-GB" sz="2800" dirty="0" smtClean="0"/>
          </a:p>
          <a:p>
            <a:pPr marL="514350" indent="-514350">
              <a:buAutoNum type="alphaLcParenR"/>
            </a:pPr>
            <a:r>
              <a:rPr lang="en-GB" sz="2800" dirty="0" smtClean="0">
                <a:solidFill>
                  <a:schemeClr val="tx2">
                    <a:lumMod val="75000"/>
                  </a:schemeClr>
                </a:solidFill>
              </a:rPr>
              <a:t>Read the manual?</a:t>
            </a:r>
            <a:r>
              <a:rPr lang="en-GB" sz="2800" dirty="0" smtClean="0"/>
              <a:t> </a:t>
            </a:r>
          </a:p>
          <a:p>
            <a:pPr marL="514350" indent="-514350">
              <a:buNone/>
            </a:pPr>
            <a:endParaRPr lang="en-GB" sz="2800" dirty="0" smtClean="0"/>
          </a:p>
          <a:p>
            <a:pPr marL="514350" indent="-514350">
              <a:buAutoNum type="alphaLcParenR"/>
            </a:pPr>
            <a:r>
              <a:rPr lang="en-GB" sz="2800" dirty="0" smtClean="0">
                <a:solidFill>
                  <a:schemeClr val="tx2">
                    <a:lumMod val="75000"/>
                  </a:schemeClr>
                </a:solidFill>
              </a:rPr>
              <a:t>Ask someone to explain to you?</a:t>
            </a:r>
            <a:r>
              <a:rPr lang="en-GB" sz="2800" dirty="0" smtClean="0"/>
              <a:t> </a:t>
            </a:r>
          </a:p>
          <a:p>
            <a:pPr marL="514350" indent="-514350">
              <a:buAutoNum type="alphaLcParenR"/>
            </a:pPr>
            <a:endParaRPr lang="en-GB" sz="2800" dirty="0" smtClean="0"/>
          </a:p>
          <a:p>
            <a:pPr marL="514350" indent="-514350">
              <a:buAutoNum type="alphaLcParenR"/>
            </a:pPr>
            <a:r>
              <a:rPr lang="en-GB" sz="2800" dirty="0" smtClean="0">
                <a:solidFill>
                  <a:schemeClr val="tx2">
                    <a:lumMod val="75000"/>
                  </a:schemeClr>
                </a:solidFill>
              </a:rPr>
              <a:t>Try out the different controls?</a:t>
            </a:r>
          </a:p>
          <a:p>
            <a:endParaRPr lang="en-GB" dirty="0"/>
          </a:p>
        </p:txBody>
      </p:sp>
      <p:sp>
        <p:nvSpPr>
          <p:cNvPr id="7" name="Plaque 6"/>
          <p:cNvSpPr/>
          <p:nvPr/>
        </p:nvSpPr>
        <p:spPr>
          <a:xfrm>
            <a:off x="4038600" y="3124200"/>
            <a:ext cx="1524000" cy="609600"/>
          </a:xfrm>
          <a:prstGeom prst="plaqu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smtClean="0"/>
              <a:t>Visual Learner</a:t>
            </a:r>
            <a:endParaRPr lang="en-GB" dirty="0"/>
          </a:p>
        </p:txBody>
      </p:sp>
      <p:sp>
        <p:nvSpPr>
          <p:cNvPr id="8" name="Plaque 7"/>
          <p:cNvSpPr/>
          <p:nvPr/>
        </p:nvSpPr>
        <p:spPr>
          <a:xfrm>
            <a:off x="6019800" y="4114800"/>
            <a:ext cx="1524000" cy="609600"/>
          </a:xfrm>
          <a:prstGeom prst="plaqu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smtClean="0"/>
              <a:t>Auditory Learner</a:t>
            </a:r>
            <a:endParaRPr lang="en-GB" dirty="0"/>
          </a:p>
        </p:txBody>
      </p:sp>
      <p:sp>
        <p:nvSpPr>
          <p:cNvPr id="9" name="Plaque 8"/>
          <p:cNvSpPr/>
          <p:nvPr/>
        </p:nvSpPr>
        <p:spPr>
          <a:xfrm>
            <a:off x="5943600" y="5257800"/>
            <a:ext cx="1524000" cy="609600"/>
          </a:xfrm>
          <a:prstGeom prst="plaqu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dirty="0" smtClean="0"/>
              <a:t>Kinaesthetic Learner</a:t>
            </a:r>
            <a:endParaRPr lang="en-GB" dirty="0"/>
          </a:p>
        </p:txBody>
      </p:sp>
      <p:pic>
        <p:nvPicPr>
          <p:cNvPr id="10" name="Picture 9" descr="default_fb.jpg"/>
          <p:cNvPicPr>
            <a:picLocks noChangeAspect="1"/>
          </p:cNvPicPr>
          <p:nvPr/>
        </p:nvPicPr>
        <p:blipFill>
          <a:blip r:embed="rId2" cstate="print"/>
          <a:stretch>
            <a:fillRect/>
          </a:stretch>
        </p:blipFill>
        <p:spPr>
          <a:xfrm>
            <a:off x="8001000" y="5867400"/>
            <a:ext cx="990600" cy="990600"/>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Multiple-intelligence.jpg"/>
          <p:cNvPicPr>
            <a:picLocks noGrp="1" noChangeAspect="1"/>
          </p:cNvPicPr>
          <p:nvPr>
            <p:ph idx="1"/>
          </p:nvPr>
        </p:nvPicPr>
        <p:blipFill>
          <a:blip r:embed="rId2" cstate="print"/>
          <a:stretch>
            <a:fillRect/>
          </a:stretch>
        </p:blipFill>
        <p:spPr>
          <a:xfrm>
            <a:off x="1981200" y="228600"/>
            <a:ext cx="5369739" cy="5334000"/>
          </a:xfrm>
        </p:spPr>
      </p:pic>
      <p:sp>
        <p:nvSpPr>
          <p:cNvPr id="3" name="TextBox 2"/>
          <p:cNvSpPr txBox="1"/>
          <p:nvPr/>
        </p:nvSpPr>
        <p:spPr>
          <a:xfrm>
            <a:off x="228600" y="5181600"/>
            <a:ext cx="4876800" cy="646331"/>
          </a:xfrm>
          <a:prstGeom prst="rect">
            <a:avLst/>
          </a:prstGeom>
          <a:noFill/>
        </p:spPr>
        <p:txBody>
          <a:bodyPr wrap="square" rtlCol="0">
            <a:spAutoFit/>
          </a:bodyPr>
          <a:lstStyle/>
          <a:p>
            <a:pPr algn="ctr"/>
            <a:r>
              <a:rPr lang="en-GB" dirty="0" smtClean="0"/>
              <a:t>The 9 types of intelligence</a:t>
            </a:r>
          </a:p>
          <a:p>
            <a:r>
              <a:rPr lang="en-GB" dirty="0" smtClean="0">
                <a:hlinkClick r:id="rId3"/>
              </a:rPr>
              <a:t>https://www.youtube.com/watch?v=jVQitvk1Xtk</a:t>
            </a:r>
            <a:r>
              <a:rPr lang="en-GB" dirty="0" smtClean="0"/>
              <a:t> </a:t>
            </a:r>
            <a:endParaRPr lang="en-GB" dirty="0"/>
          </a:p>
        </p:txBody>
      </p:sp>
      <p:sp>
        <p:nvSpPr>
          <p:cNvPr id="5" name="TextBox 4"/>
          <p:cNvSpPr txBox="1"/>
          <p:nvPr/>
        </p:nvSpPr>
        <p:spPr>
          <a:xfrm>
            <a:off x="3657600" y="5934670"/>
            <a:ext cx="5029200" cy="646331"/>
          </a:xfrm>
          <a:prstGeom prst="rect">
            <a:avLst/>
          </a:prstGeom>
          <a:noFill/>
        </p:spPr>
        <p:txBody>
          <a:bodyPr wrap="square" rtlCol="0">
            <a:spAutoFit/>
          </a:bodyPr>
          <a:lstStyle/>
          <a:p>
            <a:pPr algn="ctr"/>
            <a:r>
              <a:rPr lang="en-GB" dirty="0" smtClean="0"/>
              <a:t>There is more than one type of intelligence</a:t>
            </a:r>
          </a:p>
          <a:p>
            <a:r>
              <a:rPr lang="en-GB" dirty="0" smtClean="0">
                <a:hlinkClick r:id="rId4"/>
              </a:rPr>
              <a:t>https://www.youtube.com/watch?v=1OINdvK6s6U</a:t>
            </a:r>
            <a:r>
              <a:rPr lang="en-GB" dirty="0" smtClean="0"/>
              <a:t> </a:t>
            </a:r>
            <a:endParaRPr lang="en-GB" dirty="0"/>
          </a:p>
        </p:txBody>
      </p:sp>
      <p:pic>
        <p:nvPicPr>
          <p:cNvPr id="6" name="Picture 5" descr="default_fb.jpg"/>
          <p:cNvPicPr>
            <a:picLocks noChangeAspect="1"/>
          </p:cNvPicPr>
          <p:nvPr/>
        </p:nvPicPr>
        <p:blipFill>
          <a:blip r:embed="rId5" cstate="print"/>
          <a:stretch>
            <a:fillRect/>
          </a:stretch>
        </p:blipFill>
        <p:spPr>
          <a:xfrm>
            <a:off x="381000" y="5867400"/>
            <a:ext cx="990600" cy="990600"/>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What is an SPLD?</a:t>
            </a:r>
            <a:endParaRPr lang="en-GB" dirty="0">
              <a:solidFill>
                <a:schemeClr val="tx2">
                  <a:lumMod val="60000"/>
                  <a:lumOff val="40000"/>
                </a:schemeClr>
              </a:solidFill>
            </a:endParaRPr>
          </a:p>
        </p:txBody>
      </p:sp>
      <p:sp>
        <p:nvSpPr>
          <p:cNvPr id="3" name="Content Placeholder 2"/>
          <p:cNvSpPr>
            <a:spLocks noGrp="1"/>
          </p:cNvSpPr>
          <p:nvPr>
            <p:ph idx="1"/>
          </p:nvPr>
        </p:nvSpPr>
        <p:spPr/>
        <p:txBody>
          <a:bodyPr/>
          <a:lstStyle/>
          <a:p>
            <a:pPr>
              <a:buNone/>
            </a:pPr>
            <a:r>
              <a:rPr lang="en-GB" dirty="0" smtClean="0">
                <a:solidFill>
                  <a:schemeClr val="tx2">
                    <a:lumMod val="75000"/>
                  </a:schemeClr>
                </a:solidFill>
              </a:rPr>
              <a:t>By definition it is a Specific Learning Difference</a:t>
            </a:r>
          </a:p>
          <a:p>
            <a:pPr>
              <a:buNone/>
            </a:pPr>
            <a:endParaRPr lang="en-GB" dirty="0" smtClean="0">
              <a:solidFill>
                <a:schemeClr val="tx2">
                  <a:lumMod val="75000"/>
                </a:schemeClr>
              </a:solidFill>
            </a:endParaRPr>
          </a:p>
          <a:p>
            <a:pPr>
              <a:buNone/>
            </a:pPr>
            <a:r>
              <a:rPr lang="en-GB" dirty="0" smtClean="0">
                <a:solidFill>
                  <a:schemeClr val="tx2">
                    <a:lumMod val="75000"/>
                  </a:schemeClr>
                </a:solidFill>
              </a:rPr>
              <a:t>It not only affects an individual’s academic achievement, but also impacts their social life.</a:t>
            </a:r>
            <a:endParaRPr lang="en-GB" dirty="0">
              <a:solidFill>
                <a:schemeClr val="tx2">
                  <a:lumMod val="75000"/>
                </a:schemeClr>
              </a:solidFill>
            </a:endParaRPr>
          </a:p>
        </p:txBody>
      </p:sp>
      <p:pic>
        <p:nvPicPr>
          <p:cNvPr id="4" name="Picture 3" descr="default_fb.jpg"/>
          <p:cNvPicPr>
            <a:picLocks noChangeAspect="1"/>
          </p:cNvPicPr>
          <p:nvPr/>
        </p:nvPicPr>
        <p:blipFill>
          <a:blip r:embed="rId2" cstate="print"/>
          <a:stretch>
            <a:fillRect/>
          </a:stretch>
        </p:blipFill>
        <p:spPr>
          <a:xfrm>
            <a:off x="8001000" y="5867400"/>
            <a:ext cx="990600" cy="990600"/>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38910041474_a33af07fcd_k.jpg"/>
          <p:cNvPicPr>
            <a:picLocks noChangeAspect="1"/>
          </p:cNvPicPr>
          <p:nvPr/>
        </p:nvPicPr>
        <p:blipFill>
          <a:blip r:embed="rId2" cstate="print"/>
          <a:stretch>
            <a:fillRect/>
          </a:stretch>
        </p:blipFill>
        <p:spPr>
          <a:xfrm>
            <a:off x="990600" y="0"/>
            <a:ext cx="7086600" cy="6757877"/>
          </a:xfrm>
          <a:prstGeom prst="rect">
            <a:avLst/>
          </a:prstGeom>
        </p:spPr>
      </p:pic>
      <p:pic>
        <p:nvPicPr>
          <p:cNvPr id="3" name="Picture 2" descr="default_fb.jpg"/>
          <p:cNvPicPr>
            <a:picLocks noChangeAspect="1"/>
          </p:cNvPicPr>
          <p:nvPr/>
        </p:nvPicPr>
        <p:blipFill>
          <a:blip r:embed="rId3" cstate="print"/>
          <a:stretch>
            <a:fillRect/>
          </a:stretch>
        </p:blipFill>
        <p:spPr>
          <a:xfrm>
            <a:off x="8153400" y="6019800"/>
            <a:ext cx="838200" cy="838200"/>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tressed-woman-shutterstock.jpg"/>
          <p:cNvPicPr>
            <a:picLocks noChangeAspect="1"/>
          </p:cNvPicPr>
          <p:nvPr/>
        </p:nvPicPr>
        <p:blipFill>
          <a:blip r:embed="rId2" cstate="print"/>
          <a:stretch>
            <a:fillRect/>
          </a:stretch>
        </p:blipFill>
        <p:spPr>
          <a:xfrm>
            <a:off x="5410200" y="3048000"/>
            <a:ext cx="3376246" cy="2438400"/>
          </a:xfrm>
          <a:prstGeom prst="rect">
            <a:avLst/>
          </a:prstGeom>
        </p:spPr>
      </p:pic>
      <p:sp>
        <p:nvSpPr>
          <p:cNvPr id="2" name="Title 1"/>
          <p:cNvSpPr>
            <a:spLocks noGrp="1"/>
          </p:cNvSpPr>
          <p:nvPr>
            <p:ph type="title"/>
          </p:nvPr>
        </p:nvSpPr>
        <p:spPr/>
        <p:txBody>
          <a:bodyPr/>
          <a:lstStyle/>
          <a:p>
            <a:r>
              <a:rPr lang="en-GB" dirty="0" smtClean="0">
                <a:solidFill>
                  <a:schemeClr val="tx2">
                    <a:lumMod val="60000"/>
                    <a:lumOff val="40000"/>
                  </a:schemeClr>
                </a:solidFill>
              </a:rPr>
              <a:t>Long-Term Effects</a:t>
            </a:r>
            <a:endParaRPr lang="en-GB" dirty="0">
              <a:solidFill>
                <a:schemeClr val="tx2">
                  <a:lumMod val="60000"/>
                  <a:lumOff val="40000"/>
                </a:schemeClr>
              </a:solidFill>
            </a:endParaRPr>
          </a:p>
        </p:txBody>
      </p:sp>
      <p:sp>
        <p:nvSpPr>
          <p:cNvPr id="3" name="Content Placeholder 2"/>
          <p:cNvSpPr>
            <a:spLocks noGrp="1"/>
          </p:cNvSpPr>
          <p:nvPr>
            <p:ph idx="1"/>
          </p:nvPr>
        </p:nvSpPr>
        <p:spPr>
          <a:xfrm>
            <a:off x="304800" y="1600200"/>
            <a:ext cx="8839200" cy="5029200"/>
          </a:xfrm>
        </p:spPr>
        <p:txBody>
          <a:bodyPr>
            <a:normAutofit fontScale="85000" lnSpcReduction="20000"/>
          </a:bodyPr>
          <a:lstStyle/>
          <a:p>
            <a:r>
              <a:rPr lang="en-GB" sz="2600" dirty="0" smtClean="0">
                <a:solidFill>
                  <a:schemeClr val="tx2">
                    <a:lumMod val="60000"/>
                    <a:lumOff val="40000"/>
                  </a:schemeClr>
                </a:solidFill>
              </a:rPr>
              <a:t>Becoming demoralised</a:t>
            </a:r>
          </a:p>
          <a:p>
            <a:r>
              <a:rPr lang="en-GB" sz="2600" dirty="0" smtClean="0">
                <a:solidFill>
                  <a:schemeClr val="tx2">
                    <a:lumMod val="60000"/>
                    <a:lumOff val="40000"/>
                  </a:schemeClr>
                </a:solidFill>
              </a:rPr>
              <a:t>Work is disorganised and sometimes illegible/unfinished, so difficult to refer back to, resulting in SS falling behind</a:t>
            </a:r>
          </a:p>
          <a:p>
            <a:r>
              <a:rPr lang="en-GB" sz="2600" dirty="0" smtClean="0">
                <a:solidFill>
                  <a:schemeClr val="tx2">
                    <a:lumMod val="60000"/>
                    <a:lumOff val="40000"/>
                  </a:schemeClr>
                </a:solidFill>
              </a:rPr>
              <a:t>Could resort to misbehaving so as to conceal </a:t>
            </a:r>
          </a:p>
          <a:p>
            <a:pPr>
              <a:buNone/>
            </a:pPr>
            <a:r>
              <a:rPr lang="en-GB" sz="2600" dirty="0" smtClean="0">
                <a:solidFill>
                  <a:schemeClr val="tx2">
                    <a:lumMod val="60000"/>
                    <a:lumOff val="40000"/>
                  </a:schemeClr>
                </a:solidFill>
              </a:rPr>
              <a:t>	their lack of achievement</a:t>
            </a:r>
          </a:p>
          <a:p>
            <a:r>
              <a:rPr lang="en-GB" sz="2600" dirty="0" smtClean="0">
                <a:solidFill>
                  <a:schemeClr val="tx2">
                    <a:lumMod val="60000"/>
                    <a:lumOff val="40000"/>
                  </a:schemeClr>
                </a:solidFill>
              </a:rPr>
              <a:t>Might develop low self-esteem</a:t>
            </a:r>
          </a:p>
          <a:p>
            <a:r>
              <a:rPr lang="en-GB" sz="2600" dirty="0" smtClean="0">
                <a:solidFill>
                  <a:schemeClr val="tx2">
                    <a:lumMod val="60000"/>
                    <a:lumOff val="40000"/>
                  </a:schemeClr>
                </a:solidFill>
              </a:rPr>
              <a:t>SS could become stressed and anxious</a:t>
            </a:r>
          </a:p>
          <a:p>
            <a:r>
              <a:rPr lang="en-GB" sz="2600" dirty="0" smtClean="0">
                <a:solidFill>
                  <a:schemeClr val="tx2">
                    <a:lumMod val="60000"/>
                    <a:lumOff val="40000"/>
                  </a:schemeClr>
                </a:solidFill>
              </a:rPr>
              <a:t>Will have poor reading and writing skills</a:t>
            </a:r>
          </a:p>
          <a:p>
            <a:r>
              <a:rPr lang="en-GB" sz="2600" dirty="0" smtClean="0">
                <a:solidFill>
                  <a:schemeClr val="tx2">
                    <a:lumMod val="60000"/>
                    <a:lumOff val="40000"/>
                  </a:schemeClr>
                </a:solidFill>
              </a:rPr>
              <a:t>Difficulty in expressing themselves </a:t>
            </a:r>
          </a:p>
          <a:p>
            <a:pPr>
              <a:buNone/>
            </a:pPr>
            <a:r>
              <a:rPr lang="en-GB" sz="2600" dirty="0" smtClean="0">
                <a:solidFill>
                  <a:schemeClr val="tx2">
                    <a:lumMod val="60000"/>
                    <a:lumOff val="40000"/>
                  </a:schemeClr>
                </a:solidFill>
              </a:rPr>
              <a:t>	appropriately and verbally</a:t>
            </a:r>
          </a:p>
          <a:p>
            <a:endParaRPr lang="en-GB" sz="2400" dirty="0" smtClean="0"/>
          </a:p>
          <a:p>
            <a:endParaRPr lang="en-GB" sz="2400" dirty="0" smtClean="0"/>
          </a:p>
          <a:p>
            <a:pPr>
              <a:buNone/>
            </a:pPr>
            <a:endParaRPr lang="en-GB" sz="2400" dirty="0" smtClean="0">
              <a:solidFill>
                <a:schemeClr val="tx2">
                  <a:lumMod val="60000"/>
                  <a:lumOff val="40000"/>
                </a:schemeClr>
              </a:solidFill>
            </a:endParaRPr>
          </a:p>
          <a:p>
            <a:pPr>
              <a:buNone/>
            </a:pPr>
            <a:r>
              <a:rPr lang="en-GB" sz="2800" dirty="0" smtClean="0">
                <a:solidFill>
                  <a:schemeClr val="tx2">
                    <a:lumMod val="60000"/>
                    <a:lumOff val="40000"/>
                  </a:schemeClr>
                </a:solidFill>
              </a:rPr>
              <a:t>Motivation</a:t>
            </a:r>
            <a:r>
              <a:rPr lang="en-GB" sz="2800" dirty="0" smtClean="0">
                <a:solidFill>
                  <a:schemeClr val="tx2">
                    <a:lumMod val="75000"/>
                  </a:schemeClr>
                </a:solidFill>
              </a:rPr>
              <a:t> and </a:t>
            </a:r>
            <a:r>
              <a:rPr lang="en-GB" sz="2800" dirty="0" smtClean="0">
                <a:solidFill>
                  <a:schemeClr val="tx2">
                    <a:lumMod val="60000"/>
                    <a:lumOff val="40000"/>
                  </a:schemeClr>
                </a:solidFill>
              </a:rPr>
              <a:t>Determination </a:t>
            </a:r>
            <a:r>
              <a:rPr lang="en-GB" sz="2800" dirty="0" smtClean="0">
                <a:solidFill>
                  <a:schemeClr val="tx2">
                    <a:lumMod val="75000"/>
                  </a:schemeClr>
                </a:solidFill>
              </a:rPr>
              <a:t>are important </a:t>
            </a:r>
          </a:p>
          <a:p>
            <a:pPr>
              <a:buNone/>
            </a:pPr>
            <a:r>
              <a:rPr lang="en-GB" sz="2800" dirty="0" smtClean="0">
                <a:solidFill>
                  <a:schemeClr val="tx2">
                    <a:lumMod val="75000"/>
                  </a:schemeClr>
                </a:solidFill>
              </a:rPr>
              <a:t>factors for someone to achieve success.</a:t>
            </a:r>
          </a:p>
          <a:p>
            <a:endParaRPr lang="en-GB" sz="2400" dirty="0"/>
          </a:p>
        </p:txBody>
      </p:sp>
      <p:pic>
        <p:nvPicPr>
          <p:cNvPr id="5" name="Picture 4" descr="default_fb.jpg"/>
          <p:cNvPicPr>
            <a:picLocks noChangeAspect="1"/>
          </p:cNvPicPr>
          <p:nvPr/>
        </p:nvPicPr>
        <p:blipFill>
          <a:blip r:embed="rId3" cstate="print"/>
          <a:stretch>
            <a:fillRect/>
          </a:stretch>
        </p:blipFill>
        <p:spPr>
          <a:xfrm>
            <a:off x="8001000" y="5867400"/>
            <a:ext cx="990600" cy="99060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Personality</a:t>
            </a:r>
            <a:endParaRPr lang="en-GB" dirty="0">
              <a:solidFill>
                <a:schemeClr val="tx2">
                  <a:lumMod val="60000"/>
                  <a:lumOff val="40000"/>
                </a:schemeClr>
              </a:solidFill>
            </a:endParaRPr>
          </a:p>
        </p:txBody>
      </p:sp>
      <p:sp>
        <p:nvSpPr>
          <p:cNvPr id="3" name="Content Placeholder 2"/>
          <p:cNvSpPr>
            <a:spLocks noGrp="1"/>
          </p:cNvSpPr>
          <p:nvPr>
            <p:ph idx="1"/>
          </p:nvPr>
        </p:nvSpPr>
        <p:spPr/>
        <p:txBody>
          <a:bodyPr/>
          <a:lstStyle/>
          <a:p>
            <a:pPr>
              <a:buNone/>
            </a:pPr>
            <a:r>
              <a:rPr lang="en-GB" dirty="0" smtClean="0">
                <a:solidFill>
                  <a:schemeClr val="accent1">
                    <a:lumMod val="75000"/>
                  </a:schemeClr>
                </a:solidFill>
              </a:rPr>
              <a:t>Task:</a:t>
            </a:r>
          </a:p>
          <a:p>
            <a:pPr algn="just"/>
            <a:r>
              <a:rPr lang="en-GB" dirty="0" smtClean="0">
                <a:solidFill>
                  <a:schemeClr val="accent1">
                    <a:lumMod val="75000"/>
                  </a:schemeClr>
                </a:solidFill>
              </a:rPr>
              <a:t>Write down three things about yourself that you think others will immediately see</a:t>
            </a:r>
          </a:p>
          <a:p>
            <a:pPr algn="just"/>
            <a:r>
              <a:rPr lang="en-GB" dirty="0" smtClean="0">
                <a:solidFill>
                  <a:schemeClr val="accent1">
                    <a:lumMod val="75000"/>
                  </a:schemeClr>
                </a:solidFill>
              </a:rPr>
              <a:t>On another paper, write down three things you think are not obvious to others (and which you would like to share)</a:t>
            </a:r>
            <a:endParaRPr lang="en-GB" dirty="0">
              <a:solidFill>
                <a:schemeClr val="accent1">
                  <a:lumMod val="75000"/>
                </a:schemeClr>
              </a:solidFill>
            </a:endParaRPr>
          </a:p>
        </p:txBody>
      </p:sp>
      <p:pic>
        <p:nvPicPr>
          <p:cNvPr id="4" name="Picture 3" descr="default_fb.jpg"/>
          <p:cNvPicPr>
            <a:picLocks noChangeAspect="1"/>
          </p:cNvPicPr>
          <p:nvPr/>
        </p:nvPicPr>
        <p:blipFill>
          <a:blip r:embed="rId2" cstate="print"/>
          <a:stretch>
            <a:fillRect/>
          </a:stretch>
        </p:blipFill>
        <p:spPr>
          <a:xfrm>
            <a:off x="8153400" y="5867400"/>
            <a:ext cx="990600" cy="9906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GB" dirty="0" smtClean="0">
                <a:solidFill>
                  <a:schemeClr val="tx2">
                    <a:lumMod val="60000"/>
                    <a:lumOff val="40000"/>
                  </a:schemeClr>
                </a:solidFill>
              </a:rPr>
              <a:t>What are Soft Skills?</a:t>
            </a:r>
            <a:endParaRPr lang="en-GB" dirty="0">
              <a:solidFill>
                <a:schemeClr val="tx2">
                  <a:lumMod val="60000"/>
                  <a:lumOff val="40000"/>
                </a:schemeClr>
              </a:solidFill>
            </a:endParaRPr>
          </a:p>
        </p:txBody>
      </p:sp>
      <p:pic>
        <p:nvPicPr>
          <p:cNvPr id="4" name="Picture 3" descr="Soft-Skill-Development.jpg"/>
          <p:cNvPicPr>
            <a:picLocks noChangeAspect="1"/>
          </p:cNvPicPr>
          <p:nvPr/>
        </p:nvPicPr>
        <p:blipFill>
          <a:blip r:embed="rId2" cstate="print"/>
          <a:stretch>
            <a:fillRect/>
          </a:stretch>
        </p:blipFill>
        <p:spPr>
          <a:xfrm>
            <a:off x="1219200" y="1752600"/>
            <a:ext cx="6644772" cy="5105400"/>
          </a:xfrm>
          <a:prstGeom prst="rect">
            <a:avLst/>
          </a:prstGeom>
        </p:spPr>
      </p:pic>
      <p:pic>
        <p:nvPicPr>
          <p:cNvPr id="5" name="Picture 4" descr="default_fb.jpg"/>
          <p:cNvPicPr>
            <a:picLocks noChangeAspect="1"/>
          </p:cNvPicPr>
          <p:nvPr/>
        </p:nvPicPr>
        <p:blipFill>
          <a:blip r:embed="rId3" cstate="print"/>
          <a:stretch>
            <a:fillRect/>
          </a:stretch>
        </p:blipFill>
        <p:spPr>
          <a:xfrm>
            <a:off x="8153400" y="5867400"/>
            <a:ext cx="990600" cy="990600"/>
          </a:xfrm>
          <a:prstGeom prst="rect">
            <a:avLst/>
          </a:prstGeom>
        </p:spPr>
      </p:pic>
      <p:sp>
        <p:nvSpPr>
          <p:cNvPr id="6" name="TextBox 5"/>
          <p:cNvSpPr txBox="1"/>
          <p:nvPr/>
        </p:nvSpPr>
        <p:spPr>
          <a:xfrm>
            <a:off x="685800" y="1066800"/>
            <a:ext cx="7696200" cy="646331"/>
          </a:xfrm>
          <a:prstGeom prst="rect">
            <a:avLst/>
          </a:prstGeom>
          <a:noFill/>
        </p:spPr>
        <p:txBody>
          <a:bodyPr wrap="square" rtlCol="0">
            <a:spAutoFit/>
          </a:bodyPr>
          <a:lstStyle/>
          <a:p>
            <a:pPr algn="ctr"/>
            <a:r>
              <a:rPr lang="en-GB" b="1" dirty="0" smtClean="0">
                <a:solidFill>
                  <a:schemeClr val="tx2">
                    <a:lumMod val="60000"/>
                    <a:lumOff val="40000"/>
                  </a:schemeClr>
                </a:solidFill>
              </a:rPr>
              <a:t>Soft skills </a:t>
            </a:r>
            <a:r>
              <a:rPr lang="en-GB" dirty="0" smtClean="0"/>
              <a:t>are a group of personality features and interpersonal skills </a:t>
            </a:r>
          </a:p>
          <a:p>
            <a:pPr algn="ctr"/>
            <a:r>
              <a:rPr lang="en-GB" dirty="0" smtClean="0"/>
              <a:t>that make someone compatible to work with.</a:t>
            </a:r>
            <a:endParaRPr lang="en-GB"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Some Examples of Soft Skills</a:t>
            </a:r>
            <a:endParaRPr lang="en-GB" dirty="0">
              <a:solidFill>
                <a:schemeClr val="tx2">
                  <a:lumMod val="60000"/>
                  <a:lumOff val="40000"/>
                </a:schemeClr>
              </a:solidFill>
            </a:endParaRPr>
          </a:p>
        </p:txBody>
      </p:sp>
      <p:sp>
        <p:nvSpPr>
          <p:cNvPr id="3" name="Content Placeholder 2"/>
          <p:cNvSpPr>
            <a:spLocks noGrp="1"/>
          </p:cNvSpPr>
          <p:nvPr>
            <p:ph idx="1"/>
          </p:nvPr>
        </p:nvSpPr>
        <p:spPr>
          <a:xfrm>
            <a:off x="304800" y="1371600"/>
            <a:ext cx="8686800" cy="5105400"/>
          </a:xfrm>
        </p:spPr>
        <p:txBody>
          <a:bodyPr>
            <a:normAutofit fontScale="62500" lnSpcReduction="20000"/>
          </a:bodyPr>
          <a:lstStyle/>
          <a:p>
            <a:pPr algn="ctr">
              <a:buNone/>
            </a:pPr>
            <a:r>
              <a:rPr lang="en-GB" b="1" dirty="0" smtClean="0">
                <a:solidFill>
                  <a:srgbClr val="C6605E"/>
                </a:solidFill>
              </a:rPr>
              <a:t>PRIORITISING</a:t>
            </a:r>
          </a:p>
          <a:p>
            <a:pPr algn="ctr">
              <a:buNone/>
            </a:pPr>
            <a:r>
              <a:rPr lang="en-GB" b="1" dirty="0" smtClean="0">
                <a:solidFill>
                  <a:srgbClr val="C6605E"/>
                </a:solidFill>
              </a:rPr>
              <a:t>TIME MANAGEMENT</a:t>
            </a:r>
          </a:p>
          <a:p>
            <a:pPr algn="ctr">
              <a:buNone/>
            </a:pPr>
            <a:r>
              <a:rPr lang="en-GB" b="1" dirty="0" smtClean="0">
                <a:solidFill>
                  <a:srgbClr val="C6605E"/>
                </a:solidFill>
              </a:rPr>
              <a:t>COOPERATION </a:t>
            </a:r>
          </a:p>
          <a:p>
            <a:pPr algn="ctr">
              <a:buNone/>
            </a:pPr>
            <a:r>
              <a:rPr lang="en-GB" b="1" dirty="0" smtClean="0">
                <a:solidFill>
                  <a:srgbClr val="C6605E"/>
                </a:solidFill>
              </a:rPr>
              <a:t>WORKING INDEPENDENTLY</a:t>
            </a:r>
          </a:p>
          <a:p>
            <a:pPr algn="ctr">
              <a:buNone/>
            </a:pPr>
            <a:r>
              <a:rPr lang="en-GB" b="1" dirty="0" smtClean="0">
                <a:solidFill>
                  <a:srgbClr val="C6605E"/>
                </a:solidFill>
              </a:rPr>
              <a:t>CREATIVE THINKING</a:t>
            </a:r>
          </a:p>
          <a:p>
            <a:pPr algn="ctr">
              <a:buNone/>
            </a:pPr>
            <a:r>
              <a:rPr lang="en-GB" b="1" dirty="0" smtClean="0">
                <a:solidFill>
                  <a:srgbClr val="C6605E"/>
                </a:solidFill>
              </a:rPr>
              <a:t>POSITIVE THINKING </a:t>
            </a:r>
          </a:p>
          <a:p>
            <a:pPr algn="ctr">
              <a:buNone/>
            </a:pPr>
            <a:r>
              <a:rPr lang="en-GB" b="1" dirty="0" smtClean="0">
                <a:solidFill>
                  <a:srgbClr val="C6605E"/>
                </a:solidFill>
              </a:rPr>
              <a:t>BUILDING CONFIDENCE</a:t>
            </a:r>
          </a:p>
          <a:p>
            <a:pPr algn="ctr">
              <a:buNone/>
            </a:pPr>
            <a:r>
              <a:rPr lang="en-GB" b="1" dirty="0" smtClean="0">
                <a:solidFill>
                  <a:srgbClr val="C6605E"/>
                </a:solidFill>
              </a:rPr>
              <a:t>PROBLEM SOLVING</a:t>
            </a:r>
          </a:p>
          <a:p>
            <a:pPr algn="ctr">
              <a:buNone/>
            </a:pPr>
            <a:r>
              <a:rPr lang="en-GB" b="1" dirty="0" smtClean="0">
                <a:solidFill>
                  <a:srgbClr val="C6605E"/>
                </a:solidFill>
              </a:rPr>
              <a:t>LEADERSHIP</a:t>
            </a:r>
          </a:p>
          <a:p>
            <a:pPr algn="ctr">
              <a:buNone/>
            </a:pPr>
            <a:r>
              <a:rPr lang="en-GB" b="1" dirty="0" smtClean="0">
                <a:solidFill>
                  <a:srgbClr val="C6605E"/>
                </a:solidFill>
              </a:rPr>
              <a:t>CONFLICT MANAGEMENT</a:t>
            </a:r>
          </a:p>
          <a:p>
            <a:pPr algn="ctr">
              <a:buNone/>
            </a:pPr>
            <a:r>
              <a:rPr lang="en-GB" b="1" dirty="0" smtClean="0">
                <a:solidFill>
                  <a:srgbClr val="C6605E"/>
                </a:solidFill>
              </a:rPr>
              <a:t>LISTENING SKILLS</a:t>
            </a:r>
          </a:p>
          <a:p>
            <a:pPr algn="ctr">
              <a:buNone/>
            </a:pPr>
            <a:r>
              <a:rPr lang="en-GB" b="1" dirty="0" smtClean="0">
                <a:solidFill>
                  <a:srgbClr val="C6605E"/>
                </a:solidFill>
              </a:rPr>
              <a:t>NEGOTIATING</a:t>
            </a:r>
          </a:p>
          <a:p>
            <a:pPr algn="ctr">
              <a:buNone/>
            </a:pPr>
            <a:r>
              <a:rPr lang="en-GB" b="1" dirty="0" smtClean="0">
                <a:solidFill>
                  <a:srgbClr val="C6605E"/>
                </a:solidFill>
              </a:rPr>
              <a:t>HANDLING DISAPPOINTMENT</a:t>
            </a:r>
          </a:p>
          <a:p>
            <a:pPr algn="ctr">
              <a:buNone/>
            </a:pPr>
            <a:r>
              <a:rPr lang="en-GB" b="1" dirty="0" smtClean="0">
                <a:solidFill>
                  <a:srgbClr val="C6605E"/>
                </a:solidFill>
              </a:rPr>
              <a:t>NETWORKING</a:t>
            </a:r>
          </a:p>
          <a:p>
            <a:pPr algn="ctr">
              <a:buNone/>
            </a:pPr>
            <a:r>
              <a:rPr lang="en-GB" b="1" dirty="0" smtClean="0">
                <a:solidFill>
                  <a:srgbClr val="C6605E"/>
                </a:solidFill>
              </a:rPr>
              <a:t>COMMUNICATION</a:t>
            </a:r>
          </a:p>
          <a:p>
            <a:pPr algn="ctr">
              <a:buNone/>
            </a:pPr>
            <a:r>
              <a:rPr lang="en-GB" b="1" dirty="0" smtClean="0">
                <a:solidFill>
                  <a:srgbClr val="C6605E"/>
                </a:solidFill>
              </a:rPr>
              <a:t>RECOGNISING DIVERSITY</a:t>
            </a:r>
          </a:p>
        </p:txBody>
      </p:sp>
      <p:pic>
        <p:nvPicPr>
          <p:cNvPr id="4" name="Picture 3" descr="default_fb.jpg"/>
          <p:cNvPicPr>
            <a:picLocks noChangeAspect="1"/>
          </p:cNvPicPr>
          <p:nvPr/>
        </p:nvPicPr>
        <p:blipFill>
          <a:blip r:embed="rId2" cstate="print"/>
          <a:stretch>
            <a:fillRect/>
          </a:stretch>
        </p:blipFill>
        <p:spPr>
          <a:xfrm>
            <a:off x="8001000" y="5867400"/>
            <a:ext cx="990600" cy="9906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Vesna\Desktop\Diversity in Education\20181116_143233.jpg"/>
          <p:cNvPicPr>
            <a:picLocks noChangeAspect="1" noChangeArrowheads="1"/>
          </p:cNvPicPr>
          <p:nvPr/>
        </p:nvPicPr>
        <p:blipFill>
          <a:blip r:embed="rId2" cstate="print"/>
          <a:srcRect/>
          <a:stretch>
            <a:fillRect/>
          </a:stretch>
        </p:blipFill>
        <p:spPr bwMode="auto">
          <a:xfrm>
            <a:off x="2209800" y="3276600"/>
            <a:ext cx="4572000" cy="3429000"/>
          </a:xfrm>
          <a:prstGeom prst="rect">
            <a:avLst/>
          </a:prstGeom>
          <a:noFill/>
        </p:spPr>
      </p:pic>
      <p:pic>
        <p:nvPicPr>
          <p:cNvPr id="6" name="Picture 2" descr="C:\Users\Vesna\Desktop\Diversity in Education\received_369745877129557.jpeg"/>
          <p:cNvPicPr>
            <a:picLocks noGrp="1" noChangeAspect="1" noChangeArrowheads="1"/>
          </p:cNvPicPr>
          <p:nvPr>
            <p:ph idx="1"/>
          </p:nvPr>
        </p:nvPicPr>
        <p:blipFill>
          <a:blip r:embed="rId3" cstate="print"/>
          <a:srcRect/>
          <a:stretch>
            <a:fillRect/>
          </a:stretch>
        </p:blipFill>
        <p:spPr bwMode="auto">
          <a:xfrm>
            <a:off x="152400" y="152400"/>
            <a:ext cx="4104217" cy="3078163"/>
          </a:xfrm>
          <a:prstGeom prst="rect">
            <a:avLst/>
          </a:prstGeom>
          <a:noFill/>
        </p:spPr>
      </p:pic>
      <p:pic>
        <p:nvPicPr>
          <p:cNvPr id="3" name="Picture 2" descr="C:\Users\Vesna\Desktop\Diversity in Education\Day 2\20181113_112244.jpg"/>
          <p:cNvPicPr>
            <a:picLocks noChangeAspect="1" noChangeArrowheads="1"/>
          </p:cNvPicPr>
          <p:nvPr/>
        </p:nvPicPr>
        <p:blipFill>
          <a:blip r:embed="rId4" cstate="print"/>
          <a:srcRect/>
          <a:stretch>
            <a:fillRect/>
          </a:stretch>
        </p:blipFill>
        <p:spPr bwMode="auto">
          <a:xfrm>
            <a:off x="4572000" y="152400"/>
            <a:ext cx="4038600" cy="302895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Communication Skills for Teachers</a:t>
            </a:r>
            <a:endParaRPr lang="en-GB" dirty="0">
              <a:solidFill>
                <a:schemeClr val="tx2">
                  <a:lumMod val="60000"/>
                  <a:lumOff val="40000"/>
                </a:schemeClr>
              </a:solidFill>
            </a:endParaRPr>
          </a:p>
        </p:txBody>
      </p:sp>
      <p:sp>
        <p:nvSpPr>
          <p:cNvPr id="3" name="Content Placeholder 2"/>
          <p:cNvSpPr>
            <a:spLocks noGrp="1"/>
          </p:cNvSpPr>
          <p:nvPr>
            <p:ph idx="1"/>
          </p:nvPr>
        </p:nvSpPr>
        <p:spPr/>
        <p:txBody>
          <a:bodyPr/>
          <a:lstStyle/>
          <a:p>
            <a:pPr algn="ctr">
              <a:buNone/>
            </a:pPr>
            <a:r>
              <a:rPr lang="en-GB" dirty="0" smtClean="0"/>
              <a:t>	</a:t>
            </a:r>
            <a:r>
              <a:rPr lang="en-GB" sz="2800" dirty="0" smtClean="0"/>
              <a:t>Teaching is generally considered to be...</a:t>
            </a:r>
          </a:p>
          <a:p>
            <a:pPr algn="ctr">
              <a:buNone/>
            </a:pPr>
            <a:r>
              <a:rPr lang="en-GB" sz="2800" dirty="0" smtClean="0"/>
              <a:t>...50 % knowledge</a:t>
            </a:r>
          </a:p>
          <a:p>
            <a:pPr algn="ctr">
              <a:buNone/>
            </a:pPr>
            <a:r>
              <a:rPr lang="en-GB" sz="2800" dirty="0" smtClean="0"/>
              <a:t>...50 % communication skills</a:t>
            </a:r>
          </a:p>
          <a:p>
            <a:pPr algn="ctr">
              <a:buNone/>
            </a:pPr>
            <a:endParaRPr lang="en-GB" sz="2800" dirty="0" smtClean="0"/>
          </a:p>
          <a:p>
            <a:pPr algn="ctr">
              <a:buNone/>
            </a:pPr>
            <a:r>
              <a:rPr lang="en-GB" sz="2800" dirty="0" smtClean="0"/>
              <a:t>What do these ‘communication skills’ constitute?</a:t>
            </a:r>
            <a:endParaRPr lang="en-GB" sz="2800" dirty="0"/>
          </a:p>
        </p:txBody>
      </p:sp>
      <p:pic>
        <p:nvPicPr>
          <p:cNvPr id="4" name="Picture 3" descr="default_fb.jpg"/>
          <p:cNvPicPr>
            <a:picLocks noChangeAspect="1"/>
          </p:cNvPicPr>
          <p:nvPr/>
        </p:nvPicPr>
        <p:blipFill>
          <a:blip r:embed="rId2" cstate="print"/>
          <a:stretch>
            <a:fillRect/>
          </a:stretch>
        </p:blipFill>
        <p:spPr>
          <a:xfrm>
            <a:off x="8001000" y="5867400"/>
            <a:ext cx="990600" cy="99060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solidFill>
                  <a:schemeClr val="tx2">
                    <a:lumMod val="60000"/>
                    <a:lumOff val="40000"/>
                  </a:schemeClr>
                </a:solidFill>
              </a:rPr>
              <a:t>Communication Skills for Teachers</a:t>
            </a:r>
            <a:endParaRPr lang="en-GB" dirty="0">
              <a:solidFill>
                <a:schemeClr val="tx2">
                  <a:lumMod val="60000"/>
                  <a:lumOff val="40000"/>
                </a:schemeClr>
              </a:solidFill>
            </a:endParaRPr>
          </a:p>
        </p:txBody>
      </p:sp>
      <p:sp>
        <p:nvSpPr>
          <p:cNvPr id="3" name="Content Placeholder 2"/>
          <p:cNvSpPr>
            <a:spLocks noGrp="1"/>
          </p:cNvSpPr>
          <p:nvPr>
            <p:ph idx="1"/>
          </p:nvPr>
        </p:nvSpPr>
        <p:spPr>
          <a:xfrm>
            <a:off x="457200" y="1524000"/>
            <a:ext cx="8229600" cy="4953000"/>
          </a:xfrm>
        </p:spPr>
        <p:txBody>
          <a:bodyPr>
            <a:normAutofit fontScale="70000" lnSpcReduction="20000"/>
          </a:bodyPr>
          <a:lstStyle/>
          <a:p>
            <a:pPr algn="just">
              <a:buNone/>
            </a:pPr>
            <a:r>
              <a:rPr lang="en-GB" b="1" dirty="0" smtClean="0">
                <a:solidFill>
                  <a:schemeClr val="tx2">
                    <a:lumMod val="60000"/>
                    <a:lumOff val="40000"/>
                  </a:schemeClr>
                </a:solidFill>
              </a:rPr>
              <a:t>Clarity of communication </a:t>
            </a:r>
            <a:r>
              <a:rPr lang="en-GB" dirty="0" smtClean="0">
                <a:solidFill>
                  <a:schemeClr val="tx2">
                    <a:lumMod val="75000"/>
                  </a:schemeClr>
                </a:solidFill>
              </a:rPr>
              <a:t>– conscious of the need for a ‘low-risk’ style that minimises the potential for misunderstandings in diverse contexts.</a:t>
            </a:r>
          </a:p>
          <a:p>
            <a:pPr algn="just">
              <a:buNone/>
            </a:pPr>
            <a:r>
              <a:rPr lang="en-GB" b="1" dirty="0" smtClean="0">
                <a:solidFill>
                  <a:schemeClr val="tx2">
                    <a:lumMod val="60000"/>
                    <a:lumOff val="40000"/>
                  </a:schemeClr>
                </a:solidFill>
              </a:rPr>
              <a:t>Check for Understanding </a:t>
            </a:r>
            <a:r>
              <a:rPr lang="en-GB" dirty="0" smtClean="0">
                <a:solidFill>
                  <a:schemeClr val="tx2">
                    <a:lumMod val="75000"/>
                  </a:schemeClr>
                </a:solidFill>
              </a:rPr>
              <a:t>– check and clarify, rather than assume understanding of others, by paraphrasing and exploring the words you use and the meaning you attach to them.</a:t>
            </a:r>
          </a:p>
          <a:p>
            <a:pPr algn="just">
              <a:buNone/>
            </a:pPr>
            <a:r>
              <a:rPr lang="en-GB" b="1" dirty="0" smtClean="0">
                <a:solidFill>
                  <a:schemeClr val="tx2">
                    <a:lumMod val="60000"/>
                    <a:lumOff val="40000"/>
                  </a:schemeClr>
                </a:solidFill>
              </a:rPr>
              <a:t>Attuned</a:t>
            </a:r>
            <a:r>
              <a:rPr lang="en-GB" dirty="0" smtClean="0"/>
              <a:t> – </a:t>
            </a:r>
            <a:r>
              <a:rPr lang="en-GB" dirty="0" smtClean="0">
                <a:solidFill>
                  <a:schemeClr val="tx2">
                    <a:lumMod val="75000"/>
                  </a:schemeClr>
                </a:solidFill>
              </a:rPr>
              <a:t>highly focused on picking up meaning from indirect signals such as intonation, eye contact and body language.</a:t>
            </a:r>
          </a:p>
          <a:p>
            <a:pPr algn="just">
              <a:buNone/>
            </a:pPr>
            <a:r>
              <a:rPr lang="en-GB" b="1" dirty="0" smtClean="0">
                <a:solidFill>
                  <a:schemeClr val="tx2">
                    <a:lumMod val="60000"/>
                    <a:lumOff val="40000"/>
                  </a:schemeClr>
                </a:solidFill>
              </a:rPr>
              <a:t>Reflected Awareness </a:t>
            </a:r>
            <a:r>
              <a:rPr lang="en-GB" dirty="0" smtClean="0">
                <a:solidFill>
                  <a:schemeClr val="tx2">
                    <a:lumMod val="75000"/>
                  </a:schemeClr>
                </a:solidFill>
              </a:rPr>
              <a:t>– conscious of how they come across to others; in diverse contexts, particularly sensitive to how their own ‘normal’ patterns of communication and behaviour are interpreted in the minds of people from other backgrounds.</a:t>
            </a:r>
          </a:p>
          <a:p>
            <a:pPr algn="just">
              <a:buNone/>
            </a:pPr>
            <a:r>
              <a:rPr lang="en-GB" b="1" dirty="0" smtClean="0">
                <a:solidFill>
                  <a:schemeClr val="tx2">
                    <a:lumMod val="60000"/>
                    <a:lumOff val="40000"/>
                  </a:schemeClr>
                </a:solidFill>
              </a:rPr>
              <a:t>Rapport</a:t>
            </a:r>
            <a:r>
              <a:rPr lang="en-GB" dirty="0" smtClean="0"/>
              <a:t> </a:t>
            </a:r>
            <a:r>
              <a:rPr lang="en-GB" dirty="0" smtClean="0">
                <a:solidFill>
                  <a:schemeClr val="tx2">
                    <a:lumMod val="75000"/>
                  </a:schemeClr>
                </a:solidFill>
              </a:rPr>
              <a:t>– exhibit warmth and attentiveness when building relationships in a variety of contexts.</a:t>
            </a:r>
          </a:p>
          <a:p>
            <a:pPr>
              <a:buNone/>
            </a:pPr>
            <a:endParaRPr lang="en-GB" dirty="0" smtClean="0">
              <a:solidFill>
                <a:schemeClr val="tx2">
                  <a:lumMod val="75000"/>
                </a:schemeClr>
              </a:solidFill>
            </a:endParaRPr>
          </a:p>
          <a:p>
            <a:pPr>
              <a:buNone/>
            </a:pPr>
            <a:r>
              <a:rPr lang="en-GB" dirty="0" smtClean="0">
                <a:solidFill>
                  <a:schemeClr val="tx2">
                    <a:lumMod val="75000"/>
                  </a:schemeClr>
                </a:solidFill>
              </a:rPr>
              <a:t>Nick Brieger 2018</a:t>
            </a:r>
            <a:endParaRPr lang="en-GB" dirty="0">
              <a:solidFill>
                <a:schemeClr val="tx2">
                  <a:lumMod val="75000"/>
                </a:schemeClr>
              </a:solidFill>
            </a:endParaRPr>
          </a:p>
        </p:txBody>
      </p:sp>
      <p:pic>
        <p:nvPicPr>
          <p:cNvPr id="4" name="Picture 3" descr="default_fb.jpg"/>
          <p:cNvPicPr>
            <a:picLocks noChangeAspect="1"/>
          </p:cNvPicPr>
          <p:nvPr/>
        </p:nvPicPr>
        <p:blipFill>
          <a:blip r:embed="rId2" cstate="print"/>
          <a:stretch>
            <a:fillRect/>
          </a:stretch>
        </p:blipFill>
        <p:spPr>
          <a:xfrm>
            <a:off x="8001000" y="5867400"/>
            <a:ext cx="990600" cy="9906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1">
                    <a:lumMod val="75000"/>
                  </a:schemeClr>
                </a:solidFill>
              </a:rPr>
              <a:t>Presenting a Case Study</a:t>
            </a:r>
            <a:endParaRPr lang="en-GB" dirty="0">
              <a:solidFill>
                <a:schemeClr val="accent1">
                  <a:lumMod val="75000"/>
                </a:schemeClr>
              </a:solidFill>
            </a:endParaRPr>
          </a:p>
        </p:txBody>
      </p:sp>
      <p:pic>
        <p:nvPicPr>
          <p:cNvPr id="2050" name="Picture 2" descr="C:\Users\Vesna\Desktop\Diversity in Education\20181116_091001.jpg"/>
          <p:cNvPicPr>
            <a:picLocks noGrp="1" noChangeAspect="1" noChangeArrowheads="1"/>
          </p:cNvPicPr>
          <p:nvPr>
            <p:ph idx="1"/>
          </p:nvPr>
        </p:nvPicPr>
        <p:blipFill>
          <a:blip r:embed="rId2" cstate="print"/>
          <a:srcRect/>
          <a:stretch>
            <a:fillRect/>
          </a:stretch>
        </p:blipFill>
        <p:spPr bwMode="auto">
          <a:xfrm>
            <a:off x="0" y="2209800"/>
            <a:ext cx="4459817" cy="3344863"/>
          </a:xfrm>
          <a:prstGeom prst="rect">
            <a:avLst/>
          </a:prstGeom>
          <a:noFill/>
        </p:spPr>
      </p:pic>
      <p:pic>
        <p:nvPicPr>
          <p:cNvPr id="2051" name="Picture 3" descr="C:\Users\Vesna\Desktop\Diversity in Education\received_1896005307114079.jpeg"/>
          <p:cNvPicPr>
            <a:picLocks noChangeAspect="1" noChangeArrowheads="1"/>
          </p:cNvPicPr>
          <p:nvPr/>
        </p:nvPicPr>
        <p:blipFill>
          <a:blip r:embed="rId3" cstate="print"/>
          <a:srcRect/>
          <a:stretch>
            <a:fillRect/>
          </a:stretch>
        </p:blipFill>
        <p:spPr bwMode="auto">
          <a:xfrm>
            <a:off x="4572000" y="2209800"/>
            <a:ext cx="4419600" cy="3314700"/>
          </a:xfrm>
          <a:prstGeom prst="rect">
            <a:avLst/>
          </a:prstGeom>
          <a:noFill/>
        </p:spPr>
      </p:pic>
      <p:sp>
        <p:nvSpPr>
          <p:cNvPr id="5" name="TextBox 4"/>
          <p:cNvSpPr txBox="1"/>
          <p:nvPr/>
        </p:nvSpPr>
        <p:spPr>
          <a:xfrm>
            <a:off x="3200400" y="5943600"/>
            <a:ext cx="2483052" cy="369332"/>
          </a:xfrm>
          <a:prstGeom prst="rect">
            <a:avLst/>
          </a:prstGeom>
          <a:noFill/>
        </p:spPr>
        <p:txBody>
          <a:bodyPr wrap="none" rtlCol="0">
            <a:spAutoFit/>
          </a:bodyPr>
          <a:lstStyle/>
          <a:p>
            <a:r>
              <a:rPr lang="en-GB" dirty="0" smtClean="0">
                <a:solidFill>
                  <a:schemeClr val="tx2">
                    <a:lumMod val="75000"/>
                  </a:schemeClr>
                </a:solidFill>
              </a:rPr>
              <a:t>Feedback: buddy system</a:t>
            </a:r>
            <a:endParaRPr lang="en-GB"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1"/>
                </a:solidFill>
              </a:rPr>
              <a:t>Course overview</a:t>
            </a:r>
            <a:endParaRPr lang="en-GB" dirty="0">
              <a:solidFill>
                <a:schemeClr val="accent1"/>
              </a:solidFill>
            </a:endParaRPr>
          </a:p>
        </p:txBody>
      </p:sp>
      <p:sp>
        <p:nvSpPr>
          <p:cNvPr id="3" name="Content Placeholder 2"/>
          <p:cNvSpPr>
            <a:spLocks noGrp="1"/>
          </p:cNvSpPr>
          <p:nvPr>
            <p:ph idx="1"/>
          </p:nvPr>
        </p:nvSpPr>
        <p:spPr>
          <a:xfrm>
            <a:off x="533400" y="1828800"/>
            <a:ext cx="8610600" cy="4525963"/>
          </a:xfrm>
        </p:spPr>
        <p:txBody>
          <a:bodyPr/>
          <a:lstStyle/>
          <a:p>
            <a:r>
              <a:rPr lang="en-GB" dirty="0" smtClean="0">
                <a:solidFill>
                  <a:schemeClr val="tx2">
                    <a:lumMod val="75000"/>
                  </a:schemeClr>
                </a:solidFill>
              </a:rPr>
              <a:t>Culture and intercultural competences</a:t>
            </a:r>
          </a:p>
          <a:p>
            <a:r>
              <a:rPr lang="en-GB" dirty="0" smtClean="0">
                <a:solidFill>
                  <a:schemeClr val="tx2">
                    <a:lumMod val="75000"/>
                  </a:schemeClr>
                </a:solidFill>
              </a:rPr>
              <a:t>Refugees and migrants; case studies</a:t>
            </a:r>
          </a:p>
          <a:p>
            <a:r>
              <a:rPr lang="en-GB" dirty="0" smtClean="0">
                <a:solidFill>
                  <a:schemeClr val="tx2">
                    <a:lumMod val="75000"/>
                  </a:schemeClr>
                </a:solidFill>
              </a:rPr>
              <a:t>Diverse abilities; integration or inclusion</a:t>
            </a:r>
          </a:p>
          <a:p>
            <a:r>
              <a:rPr lang="en-GB" dirty="0" smtClean="0">
                <a:solidFill>
                  <a:schemeClr val="tx2">
                    <a:lumMod val="75000"/>
                  </a:schemeClr>
                </a:solidFill>
              </a:rPr>
              <a:t>Different personalities and communication skills</a:t>
            </a:r>
          </a:p>
          <a:p>
            <a:r>
              <a:rPr lang="en-GB" dirty="0" smtClean="0">
                <a:solidFill>
                  <a:schemeClr val="tx2">
                    <a:lumMod val="75000"/>
                  </a:schemeClr>
                </a:solidFill>
              </a:rPr>
              <a:t>Training plan presentation</a:t>
            </a:r>
            <a:endParaRPr lang="en-GB" dirty="0">
              <a:solidFill>
                <a:schemeClr val="tx2">
                  <a:lumMod val="75000"/>
                </a:schemeClr>
              </a:solidFill>
            </a:endParaRPr>
          </a:p>
        </p:txBody>
      </p:sp>
      <p:pic>
        <p:nvPicPr>
          <p:cNvPr id="4" name="Picture 3" descr="default_fb.jpg"/>
          <p:cNvPicPr>
            <a:picLocks noChangeAspect="1"/>
          </p:cNvPicPr>
          <p:nvPr/>
        </p:nvPicPr>
        <p:blipFill>
          <a:blip r:embed="rId2" cstate="print"/>
          <a:stretch>
            <a:fillRect/>
          </a:stretch>
        </p:blipFill>
        <p:spPr>
          <a:xfrm>
            <a:off x="8153400" y="5867400"/>
            <a:ext cx="990600" cy="9906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solidFill>
              </a:rPr>
              <a:t>Course objectives</a:t>
            </a:r>
            <a:endParaRPr lang="en-GB" dirty="0">
              <a:solidFill>
                <a:schemeClr val="tx2"/>
              </a:solidFill>
            </a:endParaRPr>
          </a:p>
        </p:txBody>
      </p:sp>
      <p:sp>
        <p:nvSpPr>
          <p:cNvPr id="3" name="Content Placeholder 2"/>
          <p:cNvSpPr>
            <a:spLocks noGrp="1"/>
          </p:cNvSpPr>
          <p:nvPr>
            <p:ph idx="1"/>
          </p:nvPr>
        </p:nvSpPr>
        <p:spPr>
          <a:xfrm>
            <a:off x="152400" y="1524000"/>
            <a:ext cx="8610600" cy="5105400"/>
          </a:xfrm>
        </p:spPr>
        <p:txBody>
          <a:bodyPr>
            <a:normAutofit fontScale="85000" lnSpcReduction="20000"/>
          </a:bodyPr>
          <a:lstStyle/>
          <a:p>
            <a:r>
              <a:rPr lang="en-GB" sz="2800" dirty="0" smtClean="0">
                <a:solidFill>
                  <a:schemeClr val="tx2">
                    <a:lumMod val="75000"/>
                  </a:schemeClr>
                </a:solidFill>
              </a:rPr>
              <a:t>Gain a better understanding of the challenges of working with diversity in education </a:t>
            </a:r>
          </a:p>
          <a:p>
            <a:r>
              <a:rPr lang="en-GB" sz="2800" dirty="0" smtClean="0">
                <a:solidFill>
                  <a:schemeClr val="tx2">
                    <a:lumMod val="75000"/>
                  </a:schemeClr>
                </a:solidFill>
              </a:rPr>
              <a:t>Develop an awareness of culture and its impact on behaviour, especially communication </a:t>
            </a:r>
          </a:p>
          <a:p>
            <a:r>
              <a:rPr lang="en-GB" sz="2800" dirty="0" smtClean="0">
                <a:solidFill>
                  <a:schemeClr val="tx2">
                    <a:lumMod val="75000"/>
                  </a:schemeClr>
                </a:solidFill>
              </a:rPr>
              <a:t>Develop skills and competences for working with culturally diverse groups </a:t>
            </a:r>
          </a:p>
          <a:p>
            <a:r>
              <a:rPr lang="en-GB" sz="2800" dirty="0" smtClean="0">
                <a:solidFill>
                  <a:schemeClr val="tx2">
                    <a:lumMod val="75000"/>
                  </a:schemeClr>
                </a:solidFill>
              </a:rPr>
              <a:t>Gain an understanding of coping with diverse abilities </a:t>
            </a:r>
          </a:p>
          <a:p>
            <a:r>
              <a:rPr lang="en-GB" sz="2800" dirty="0" smtClean="0">
                <a:solidFill>
                  <a:schemeClr val="tx2">
                    <a:lumMod val="75000"/>
                  </a:schemeClr>
                </a:solidFill>
              </a:rPr>
              <a:t>Explore solutions to the challenges of working with</a:t>
            </a:r>
          </a:p>
          <a:p>
            <a:pPr>
              <a:buNone/>
            </a:pPr>
            <a:r>
              <a:rPr lang="en-GB" sz="2800" dirty="0" smtClean="0">
                <a:solidFill>
                  <a:schemeClr val="tx2">
                    <a:lumMod val="75000"/>
                  </a:schemeClr>
                </a:solidFill>
              </a:rPr>
              <a:t>	migrants and refugees </a:t>
            </a:r>
          </a:p>
          <a:p>
            <a:r>
              <a:rPr lang="en-GB" sz="2800" dirty="0" smtClean="0">
                <a:solidFill>
                  <a:schemeClr val="tx2">
                    <a:lumMod val="75000"/>
                  </a:schemeClr>
                </a:solidFill>
              </a:rPr>
              <a:t>Gain knowledge of how to deal with different personalities</a:t>
            </a:r>
          </a:p>
          <a:p>
            <a:r>
              <a:rPr lang="en-GB" sz="2800" dirty="0" smtClean="0">
                <a:solidFill>
                  <a:schemeClr val="tx2">
                    <a:lumMod val="75000"/>
                  </a:schemeClr>
                </a:solidFill>
              </a:rPr>
              <a:t>Develop a plan for integrating intercultural training into their institutions and classrooms </a:t>
            </a:r>
          </a:p>
          <a:p>
            <a:r>
              <a:rPr lang="en-GB" sz="2800" dirty="0" smtClean="0">
                <a:solidFill>
                  <a:schemeClr val="tx2">
                    <a:lumMod val="75000"/>
                  </a:schemeClr>
                </a:solidFill>
              </a:rPr>
              <a:t> Develop fluency and practise expressing oneself more confidently in English</a:t>
            </a:r>
          </a:p>
          <a:p>
            <a:endParaRPr lang="en-GB" sz="2800" dirty="0" smtClean="0"/>
          </a:p>
          <a:p>
            <a:pPr>
              <a:buNone/>
            </a:pPr>
            <a:endParaRPr lang="en-GB" sz="2800" dirty="0" smtClean="0"/>
          </a:p>
          <a:p>
            <a:pPr>
              <a:buNone/>
            </a:pPr>
            <a:endParaRPr lang="en-GB" dirty="0" smtClean="0"/>
          </a:p>
          <a:p>
            <a:endParaRPr lang="en-GB" dirty="0" smtClean="0"/>
          </a:p>
          <a:p>
            <a:endParaRPr lang="en-GB" dirty="0" smtClean="0"/>
          </a:p>
          <a:p>
            <a:endParaRPr lang="en-GB" dirty="0"/>
          </a:p>
        </p:txBody>
      </p:sp>
      <p:pic>
        <p:nvPicPr>
          <p:cNvPr id="4" name="Picture 3" descr="default_fb.jpg"/>
          <p:cNvPicPr>
            <a:picLocks noChangeAspect="1"/>
          </p:cNvPicPr>
          <p:nvPr/>
        </p:nvPicPr>
        <p:blipFill>
          <a:blip r:embed="rId2" cstate="print"/>
          <a:stretch>
            <a:fillRect/>
          </a:stretch>
        </p:blipFill>
        <p:spPr>
          <a:xfrm>
            <a:off x="8153400" y="5867400"/>
            <a:ext cx="990600" cy="9906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normAutofit/>
          </a:bodyPr>
          <a:lstStyle/>
          <a:p>
            <a:r>
              <a:rPr lang="en-GB" dirty="0" smtClean="0">
                <a:solidFill>
                  <a:schemeClr val="accent1">
                    <a:lumMod val="75000"/>
                  </a:schemeClr>
                </a:solidFill>
              </a:rPr>
              <a:t>Getting to know each other</a:t>
            </a:r>
            <a:endParaRPr lang="en-GB" dirty="0">
              <a:solidFill>
                <a:schemeClr val="accent1">
                  <a:lumMod val="75000"/>
                </a:schemeClr>
              </a:solidFill>
            </a:endParaRPr>
          </a:p>
        </p:txBody>
      </p:sp>
      <p:sp>
        <p:nvSpPr>
          <p:cNvPr id="5" name="Oval 4"/>
          <p:cNvSpPr/>
          <p:nvPr/>
        </p:nvSpPr>
        <p:spPr>
          <a:xfrm>
            <a:off x="3276600" y="2286000"/>
            <a:ext cx="2286000" cy="810491"/>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800" dirty="0" smtClean="0">
                <a:solidFill>
                  <a:schemeClr val="accent1">
                    <a:lumMod val="75000"/>
                  </a:schemeClr>
                </a:solidFill>
              </a:rPr>
              <a:t>Vesna</a:t>
            </a:r>
            <a:endParaRPr lang="en-GB" sz="2800" dirty="0">
              <a:solidFill>
                <a:schemeClr val="accent1">
                  <a:lumMod val="75000"/>
                </a:schemeClr>
              </a:solidFill>
            </a:endParaRPr>
          </a:p>
        </p:txBody>
      </p:sp>
      <p:sp>
        <p:nvSpPr>
          <p:cNvPr id="6" name="Oval 5"/>
          <p:cNvSpPr/>
          <p:nvPr/>
        </p:nvSpPr>
        <p:spPr>
          <a:xfrm>
            <a:off x="1905000" y="3276600"/>
            <a:ext cx="1524000" cy="68580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dirty="0" smtClean="0">
                <a:solidFill>
                  <a:schemeClr val="accent1">
                    <a:lumMod val="75000"/>
                  </a:schemeClr>
                </a:solidFill>
              </a:rPr>
              <a:t>1984</a:t>
            </a:r>
            <a:endParaRPr lang="en-GB" dirty="0">
              <a:solidFill>
                <a:schemeClr val="accent1">
                  <a:lumMod val="75000"/>
                </a:schemeClr>
              </a:solidFill>
            </a:endParaRPr>
          </a:p>
        </p:txBody>
      </p:sp>
      <p:sp>
        <p:nvSpPr>
          <p:cNvPr id="7" name="Oval 6"/>
          <p:cNvSpPr/>
          <p:nvPr/>
        </p:nvSpPr>
        <p:spPr>
          <a:xfrm>
            <a:off x="5715000" y="1905000"/>
            <a:ext cx="1371600" cy="56111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dirty="0" smtClean="0">
                <a:solidFill>
                  <a:schemeClr val="accent1">
                    <a:lumMod val="75000"/>
                  </a:schemeClr>
                </a:solidFill>
              </a:rPr>
              <a:t>Skopje</a:t>
            </a:r>
            <a:endParaRPr lang="en-GB" sz="2000" dirty="0">
              <a:solidFill>
                <a:schemeClr val="accent1">
                  <a:lumMod val="75000"/>
                </a:schemeClr>
              </a:solidFill>
            </a:endParaRPr>
          </a:p>
        </p:txBody>
      </p:sp>
      <p:sp>
        <p:nvSpPr>
          <p:cNvPr id="8" name="Oval 7"/>
          <p:cNvSpPr/>
          <p:nvPr/>
        </p:nvSpPr>
        <p:spPr>
          <a:xfrm>
            <a:off x="5791200" y="3352800"/>
            <a:ext cx="1295400" cy="561110"/>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dirty="0" smtClean="0">
                <a:solidFill>
                  <a:schemeClr val="accent1">
                    <a:lumMod val="75000"/>
                  </a:schemeClr>
                </a:solidFill>
              </a:rPr>
              <a:t>2006</a:t>
            </a:r>
            <a:endParaRPr lang="en-GB" dirty="0">
              <a:solidFill>
                <a:schemeClr val="accent1">
                  <a:lumMod val="75000"/>
                </a:schemeClr>
              </a:solidFill>
            </a:endParaRPr>
          </a:p>
        </p:txBody>
      </p:sp>
      <p:sp>
        <p:nvSpPr>
          <p:cNvPr id="9" name="Oval 8"/>
          <p:cNvSpPr/>
          <p:nvPr/>
        </p:nvSpPr>
        <p:spPr>
          <a:xfrm>
            <a:off x="1905000" y="1905000"/>
            <a:ext cx="1371600" cy="74814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dirty="0" smtClean="0">
                <a:solidFill>
                  <a:schemeClr val="accent1">
                    <a:lumMod val="75000"/>
                  </a:schemeClr>
                </a:solidFill>
              </a:rPr>
              <a:t>theatre</a:t>
            </a:r>
            <a:endParaRPr lang="en-GB" dirty="0">
              <a:solidFill>
                <a:schemeClr val="accent1">
                  <a:lumMod val="75000"/>
                </a:schemeClr>
              </a:solidFill>
            </a:endParaRPr>
          </a:p>
        </p:txBody>
      </p:sp>
      <p:sp>
        <p:nvSpPr>
          <p:cNvPr id="10" name="Oval 9"/>
          <p:cNvSpPr/>
          <p:nvPr/>
        </p:nvSpPr>
        <p:spPr>
          <a:xfrm>
            <a:off x="3962400" y="3657600"/>
            <a:ext cx="1371600" cy="62345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dirty="0" smtClean="0">
                <a:solidFill>
                  <a:schemeClr val="accent1">
                    <a:lumMod val="75000"/>
                  </a:schemeClr>
                </a:solidFill>
              </a:rPr>
              <a:t>Nora</a:t>
            </a:r>
            <a:endParaRPr lang="en-GB" dirty="0">
              <a:solidFill>
                <a:schemeClr val="accent1">
                  <a:lumMod val="75000"/>
                </a:schemeClr>
              </a:solidFill>
            </a:endParaRPr>
          </a:p>
        </p:txBody>
      </p:sp>
      <p:sp>
        <p:nvSpPr>
          <p:cNvPr id="11" name="Oval 10"/>
          <p:cNvSpPr/>
          <p:nvPr/>
        </p:nvSpPr>
        <p:spPr>
          <a:xfrm>
            <a:off x="3810000" y="1371600"/>
            <a:ext cx="1143000" cy="623454"/>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dirty="0" smtClean="0">
                <a:solidFill>
                  <a:schemeClr val="accent1">
                    <a:lumMod val="75000"/>
                  </a:schemeClr>
                </a:solidFill>
              </a:rPr>
              <a:t>D&amp;D</a:t>
            </a:r>
            <a:endParaRPr lang="en-GB" dirty="0">
              <a:solidFill>
                <a:schemeClr val="accent1">
                  <a:lumMod val="75000"/>
                </a:schemeClr>
              </a:solidFill>
            </a:endParaRPr>
          </a:p>
        </p:txBody>
      </p:sp>
      <p:cxnSp>
        <p:nvCxnSpPr>
          <p:cNvPr id="13" name="Straight Connector 12"/>
          <p:cNvCxnSpPr>
            <a:stCxn id="9" idx="5"/>
          </p:cNvCxnSpPr>
          <p:nvPr/>
        </p:nvCxnSpPr>
        <p:spPr>
          <a:xfrm>
            <a:off x="3075734" y="2543583"/>
            <a:ext cx="200866" cy="123417"/>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11" idx="4"/>
            <a:endCxn id="5" idx="0"/>
          </p:cNvCxnSpPr>
          <p:nvPr/>
        </p:nvCxnSpPr>
        <p:spPr>
          <a:xfrm>
            <a:off x="4381500" y="1995054"/>
            <a:ext cx="38100" cy="2909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a:endCxn id="7" idx="3"/>
          </p:cNvCxnSpPr>
          <p:nvPr/>
        </p:nvCxnSpPr>
        <p:spPr>
          <a:xfrm flipV="1">
            <a:off x="5486400" y="2383937"/>
            <a:ext cx="429466" cy="13066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a:endCxn id="5" idx="3"/>
          </p:cNvCxnSpPr>
          <p:nvPr/>
        </p:nvCxnSpPr>
        <p:spPr>
          <a:xfrm flipV="1">
            <a:off x="3124200" y="2977797"/>
            <a:ext cx="487177" cy="445207"/>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0" idx="0"/>
            <a:endCxn id="5" idx="4"/>
          </p:cNvCxnSpPr>
          <p:nvPr/>
        </p:nvCxnSpPr>
        <p:spPr>
          <a:xfrm flipH="1" flipV="1">
            <a:off x="4419600" y="3096491"/>
            <a:ext cx="228600" cy="561109"/>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5" idx="5"/>
          </p:cNvCxnSpPr>
          <p:nvPr/>
        </p:nvCxnSpPr>
        <p:spPr>
          <a:xfrm flipH="1" flipV="1">
            <a:off x="5227823" y="2977797"/>
            <a:ext cx="715777" cy="451203"/>
          </a:xfrm>
          <a:prstGeom prst="line">
            <a:avLst/>
          </a:prstGeom>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2133600" y="4572000"/>
            <a:ext cx="4800600" cy="1477328"/>
          </a:xfrm>
          <a:prstGeom prst="rect">
            <a:avLst/>
          </a:prstGeom>
          <a:noFill/>
        </p:spPr>
        <p:txBody>
          <a:bodyPr wrap="square" rtlCol="0">
            <a:spAutoFit/>
          </a:bodyPr>
          <a:lstStyle/>
          <a:p>
            <a:pPr algn="ctr"/>
            <a:r>
              <a:rPr lang="en-GB" dirty="0" smtClean="0">
                <a:solidFill>
                  <a:schemeClr val="tx2">
                    <a:lumMod val="60000"/>
                    <a:lumOff val="40000"/>
                  </a:schemeClr>
                </a:solidFill>
              </a:rPr>
              <a:t>How many nationalities are there in this room?</a:t>
            </a:r>
          </a:p>
          <a:p>
            <a:pPr algn="ctr"/>
            <a:r>
              <a:rPr lang="en-GB" dirty="0" smtClean="0">
                <a:solidFill>
                  <a:schemeClr val="tx2">
                    <a:lumMod val="60000"/>
                    <a:lumOff val="40000"/>
                  </a:schemeClr>
                </a:solidFill>
              </a:rPr>
              <a:t>How many different subjects are taught?</a:t>
            </a:r>
          </a:p>
          <a:p>
            <a:pPr algn="ctr"/>
            <a:r>
              <a:rPr lang="en-GB" dirty="0" smtClean="0">
                <a:solidFill>
                  <a:schemeClr val="tx2">
                    <a:lumMod val="60000"/>
                    <a:lumOff val="40000"/>
                  </a:schemeClr>
                </a:solidFill>
              </a:rPr>
              <a:t>Has anyone got any pets?</a:t>
            </a:r>
          </a:p>
          <a:p>
            <a:pPr algn="ctr"/>
            <a:r>
              <a:rPr lang="en-GB" dirty="0" smtClean="0">
                <a:solidFill>
                  <a:schemeClr val="tx2">
                    <a:lumMod val="60000"/>
                    <a:lumOff val="40000"/>
                  </a:schemeClr>
                </a:solidFill>
              </a:rPr>
              <a:t>Who speaks more than two languages?</a:t>
            </a:r>
          </a:p>
          <a:p>
            <a:pPr algn="ctr"/>
            <a:r>
              <a:rPr lang="en-GB" dirty="0" smtClean="0">
                <a:solidFill>
                  <a:schemeClr val="tx2">
                    <a:lumMod val="60000"/>
                    <a:lumOff val="40000"/>
                  </a:schemeClr>
                </a:solidFill>
              </a:rPr>
              <a:t>Who loves doing sports?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845_845_culture-shock-m.jpg"/>
          <p:cNvPicPr>
            <a:picLocks noChangeAspect="1"/>
          </p:cNvPicPr>
          <p:nvPr/>
        </p:nvPicPr>
        <p:blipFill>
          <a:blip r:embed="rId2" cstate="print"/>
          <a:stretch>
            <a:fillRect/>
          </a:stretch>
        </p:blipFill>
        <p:spPr>
          <a:xfrm>
            <a:off x="3886200" y="4343400"/>
            <a:ext cx="5257800" cy="2345788"/>
          </a:xfrm>
          <a:prstGeom prst="rect">
            <a:avLst/>
          </a:prstGeom>
        </p:spPr>
      </p:pic>
      <p:sp>
        <p:nvSpPr>
          <p:cNvPr id="2" name="Title 1"/>
          <p:cNvSpPr>
            <a:spLocks noGrp="1"/>
          </p:cNvSpPr>
          <p:nvPr>
            <p:ph type="title"/>
          </p:nvPr>
        </p:nvSpPr>
        <p:spPr>
          <a:xfrm>
            <a:off x="457200" y="0"/>
            <a:ext cx="8229600" cy="1143000"/>
          </a:xfrm>
        </p:spPr>
        <p:txBody>
          <a:bodyPr/>
          <a:lstStyle/>
          <a:p>
            <a:r>
              <a:rPr lang="en-GB" dirty="0" smtClean="0">
                <a:solidFill>
                  <a:schemeClr val="accent1">
                    <a:lumMod val="75000"/>
                  </a:schemeClr>
                </a:solidFill>
              </a:rPr>
              <a:t>What is diversity?</a:t>
            </a:r>
            <a:endParaRPr lang="en-GB" dirty="0">
              <a:solidFill>
                <a:schemeClr val="accent1">
                  <a:lumMod val="75000"/>
                </a:schemeClr>
              </a:solidFill>
            </a:endParaRPr>
          </a:p>
        </p:txBody>
      </p:sp>
      <p:sp>
        <p:nvSpPr>
          <p:cNvPr id="3" name="Content Placeholder 2"/>
          <p:cNvSpPr>
            <a:spLocks noGrp="1"/>
          </p:cNvSpPr>
          <p:nvPr>
            <p:ph idx="1"/>
          </p:nvPr>
        </p:nvSpPr>
        <p:spPr>
          <a:xfrm>
            <a:off x="381000" y="838200"/>
            <a:ext cx="8229600" cy="5867400"/>
          </a:xfrm>
        </p:spPr>
        <p:txBody>
          <a:bodyPr>
            <a:noAutofit/>
          </a:bodyPr>
          <a:lstStyle/>
          <a:p>
            <a:pPr algn="just">
              <a:buNone/>
            </a:pPr>
            <a:r>
              <a:rPr lang="en-GB" sz="1600" dirty="0" smtClean="0"/>
              <a:t>	</a:t>
            </a:r>
            <a:r>
              <a:rPr lang="en-GB" sz="1800" dirty="0" smtClean="0">
                <a:solidFill>
                  <a:schemeClr val="tx2">
                    <a:lumMod val="75000"/>
                  </a:schemeClr>
                </a:solidFill>
              </a:rPr>
              <a:t>	</a:t>
            </a:r>
            <a:r>
              <a:rPr lang="en-GB" sz="2400" dirty="0" smtClean="0">
                <a:solidFill>
                  <a:schemeClr val="tx2">
                    <a:lumMod val="75000"/>
                  </a:schemeClr>
                </a:solidFill>
              </a:rPr>
              <a:t>U</a:t>
            </a:r>
            <a:r>
              <a:rPr lang="en-GB" sz="2800" dirty="0" smtClean="0">
                <a:solidFill>
                  <a:schemeClr val="tx2">
                    <a:lumMod val="75000"/>
                  </a:schemeClr>
                </a:solidFill>
              </a:rPr>
              <a:t>nderstanding that each individual is </a:t>
            </a:r>
            <a:r>
              <a:rPr lang="en-GB" sz="2800" b="1" dirty="0" smtClean="0">
                <a:solidFill>
                  <a:schemeClr val="tx2">
                    <a:lumMod val="75000"/>
                  </a:schemeClr>
                </a:solidFill>
              </a:rPr>
              <a:t>unique</a:t>
            </a:r>
            <a:r>
              <a:rPr lang="en-GB" sz="2800" dirty="0" smtClean="0">
                <a:solidFill>
                  <a:schemeClr val="tx2">
                    <a:lumMod val="75000"/>
                  </a:schemeClr>
                </a:solidFill>
              </a:rPr>
              <a:t>. </a:t>
            </a:r>
          </a:p>
          <a:p>
            <a:pPr algn="just">
              <a:buNone/>
            </a:pPr>
            <a:endParaRPr lang="en-GB" sz="1800" dirty="0" smtClean="0">
              <a:solidFill>
                <a:schemeClr val="tx2">
                  <a:lumMod val="75000"/>
                </a:schemeClr>
              </a:solidFill>
            </a:endParaRPr>
          </a:p>
          <a:p>
            <a:pPr algn="just">
              <a:buNone/>
            </a:pPr>
            <a:r>
              <a:rPr lang="en-GB" sz="1800" b="1" dirty="0" smtClean="0">
                <a:solidFill>
                  <a:schemeClr val="tx2">
                    <a:lumMod val="75000"/>
                  </a:schemeClr>
                </a:solidFill>
              </a:rPr>
              <a:t>	INDIVIDUAL DIFFERENCES                    	CULTURAL DIFFERENCES	</a:t>
            </a:r>
          </a:p>
          <a:p>
            <a:pPr algn="just">
              <a:buNone/>
            </a:pPr>
            <a:r>
              <a:rPr lang="en-GB" sz="1800" b="1" dirty="0" smtClean="0">
                <a:solidFill>
                  <a:schemeClr val="tx2">
                    <a:lumMod val="75000"/>
                  </a:schemeClr>
                </a:solidFill>
              </a:rPr>
              <a:t>	</a:t>
            </a:r>
            <a:r>
              <a:rPr lang="en-GB" sz="1800" dirty="0" smtClean="0">
                <a:solidFill>
                  <a:schemeClr val="tx2">
                    <a:lumMod val="75000"/>
                  </a:schemeClr>
                </a:solidFill>
              </a:rPr>
              <a:t>What makes </a:t>
            </a:r>
            <a:r>
              <a:rPr lang="en-GB" sz="1800" b="1" dirty="0" smtClean="0">
                <a:solidFill>
                  <a:schemeClr val="tx2">
                    <a:lumMod val="75000"/>
                  </a:schemeClr>
                </a:solidFill>
              </a:rPr>
              <a:t>individuals</a:t>
            </a:r>
            <a:r>
              <a:rPr lang="en-GB" sz="1800" dirty="0" smtClean="0">
                <a:solidFill>
                  <a:schemeClr val="tx2">
                    <a:lumMod val="75000"/>
                  </a:schemeClr>
                </a:solidFill>
              </a:rPr>
              <a:t> unique?		What makes </a:t>
            </a:r>
            <a:r>
              <a:rPr lang="en-GB" sz="1800" b="1" dirty="0" smtClean="0">
                <a:solidFill>
                  <a:schemeClr val="tx2">
                    <a:lumMod val="75000"/>
                  </a:schemeClr>
                </a:solidFill>
              </a:rPr>
              <a:t>groups</a:t>
            </a:r>
            <a:r>
              <a:rPr lang="en-GB" sz="1800" dirty="0" smtClean="0">
                <a:solidFill>
                  <a:schemeClr val="tx2">
                    <a:lumMod val="75000"/>
                  </a:schemeClr>
                </a:solidFill>
              </a:rPr>
              <a:t> different?</a:t>
            </a:r>
          </a:p>
          <a:p>
            <a:pPr algn="just">
              <a:buNone/>
            </a:pPr>
            <a:r>
              <a:rPr lang="en-GB" sz="1800" dirty="0" smtClean="0">
                <a:solidFill>
                  <a:schemeClr val="tx2">
                    <a:lumMod val="75000"/>
                  </a:schemeClr>
                </a:solidFill>
              </a:rPr>
              <a:t>	Personality				National identity</a:t>
            </a:r>
          </a:p>
          <a:p>
            <a:pPr algn="just">
              <a:buNone/>
            </a:pPr>
            <a:r>
              <a:rPr lang="en-GB" sz="1800" dirty="0" smtClean="0">
                <a:solidFill>
                  <a:schemeClr val="tx2">
                    <a:lumMod val="75000"/>
                  </a:schemeClr>
                </a:solidFill>
              </a:rPr>
              <a:t>						Race</a:t>
            </a:r>
          </a:p>
          <a:p>
            <a:pPr algn="just">
              <a:buNone/>
            </a:pPr>
            <a:r>
              <a:rPr lang="en-GB" sz="1800" dirty="0" smtClean="0">
                <a:solidFill>
                  <a:schemeClr val="tx2">
                    <a:lumMod val="75000"/>
                  </a:schemeClr>
                </a:solidFill>
              </a:rPr>
              <a:t>						Ethnicity</a:t>
            </a:r>
          </a:p>
          <a:p>
            <a:pPr algn="just">
              <a:buNone/>
            </a:pPr>
            <a:r>
              <a:rPr lang="en-GB" sz="1800" dirty="0" smtClean="0">
                <a:solidFill>
                  <a:schemeClr val="tx2">
                    <a:lumMod val="75000"/>
                  </a:schemeClr>
                </a:solidFill>
              </a:rPr>
              <a:t>						Gender</a:t>
            </a:r>
          </a:p>
          <a:p>
            <a:pPr algn="just">
              <a:buNone/>
            </a:pPr>
            <a:r>
              <a:rPr lang="en-GB" sz="1800" dirty="0" smtClean="0">
                <a:solidFill>
                  <a:schemeClr val="tx2">
                    <a:lumMod val="75000"/>
                  </a:schemeClr>
                </a:solidFill>
              </a:rPr>
              <a:t>						Age</a:t>
            </a:r>
          </a:p>
          <a:p>
            <a:pPr algn="just">
              <a:buNone/>
            </a:pPr>
            <a:r>
              <a:rPr lang="en-GB" sz="1800" dirty="0" smtClean="0">
                <a:solidFill>
                  <a:schemeClr val="tx2">
                    <a:lumMod val="75000"/>
                  </a:schemeClr>
                </a:solidFill>
              </a:rPr>
              <a:t>						Religion</a:t>
            </a:r>
          </a:p>
          <a:p>
            <a:pPr algn="just">
              <a:buNone/>
            </a:pPr>
            <a:r>
              <a:rPr lang="en-GB" sz="1800" dirty="0" smtClean="0">
                <a:solidFill>
                  <a:schemeClr val="tx2">
                    <a:lumMod val="75000"/>
                  </a:schemeClr>
                </a:solidFill>
              </a:rPr>
              <a:t>						Political beliefs</a:t>
            </a:r>
          </a:p>
          <a:p>
            <a:pPr algn="just">
              <a:buNone/>
            </a:pPr>
            <a:r>
              <a:rPr lang="en-GB" sz="1800" dirty="0" smtClean="0">
                <a:solidFill>
                  <a:schemeClr val="tx2">
                    <a:lumMod val="75000"/>
                  </a:schemeClr>
                </a:solidFill>
              </a:rPr>
              <a:t>						Other... 		</a:t>
            </a:r>
          </a:p>
          <a:p>
            <a:pPr algn="just">
              <a:buNone/>
            </a:pPr>
            <a:endParaRPr lang="en-GB" sz="1800" dirty="0" smtClean="0">
              <a:solidFill>
                <a:schemeClr val="tx2">
                  <a:lumMod val="75000"/>
                </a:schemeClr>
              </a:solidFill>
            </a:endParaRPr>
          </a:p>
          <a:p>
            <a:pPr algn="just">
              <a:buNone/>
            </a:pPr>
            <a:endParaRPr lang="en-GB" sz="1800" b="1" dirty="0" smtClean="0">
              <a:solidFill>
                <a:schemeClr val="tx2">
                  <a:lumMod val="75000"/>
                </a:schemeClr>
              </a:solidFill>
            </a:endParaRPr>
          </a:p>
          <a:p>
            <a:pPr algn="just">
              <a:buNone/>
            </a:pPr>
            <a:r>
              <a:rPr lang="en-GB" sz="1800" b="1" dirty="0" smtClean="0">
                <a:solidFill>
                  <a:schemeClr val="tx2">
                    <a:lumMod val="75000"/>
                  </a:schemeClr>
                </a:solidFill>
              </a:rPr>
              <a:t>	</a:t>
            </a:r>
            <a:r>
              <a:rPr lang="en-GB" sz="1800" dirty="0" smtClean="0">
                <a:solidFill>
                  <a:schemeClr val="tx2">
                    <a:lumMod val="75000"/>
                  </a:schemeClr>
                </a:solidFill>
              </a:rPr>
              <a:t>*Stereotyping is dangerous</a:t>
            </a:r>
          </a:p>
          <a:p>
            <a:pPr algn="just">
              <a:buNone/>
            </a:pPr>
            <a:r>
              <a:rPr lang="en-GB" sz="1400" dirty="0" smtClean="0">
                <a:solidFill>
                  <a:schemeClr val="tx2">
                    <a:lumMod val="75000"/>
                  </a:schemeClr>
                </a:solidFill>
              </a:rPr>
              <a:t>	</a:t>
            </a:r>
            <a:r>
              <a:rPr lang="en-GB" sz="1800" dirty="0" smtClean="0">
                <a:solidFill>
                  <a:schemeClr val="tx2">
                    <a:lumMod val="75000"/>
                  </a:schemeClr>
                </a:solidFill>
              </a:rPr>
              <a:t>	</a:t>
            </a:r>
            <a:r>
              <a:rPr lang="en-GB" sz="1800" dirty="0" smtClean="0"/>
              <a:t>	</a:t>
            </a:r>
          </a:p>
          <a:p>
            <a:pPr algn="just">
              <a:buNone/>
            </a:pPr>
            <a:endParaRPr lang="en-GB" sz="1800" dirty="0" smtClean="0"/>
          </a:p>
          <a:p>
            <a:pPr algn="just">
              <a:buNone/>
            </a:pPr>
            <a:endParaRPr lang="en-GB" sz="1800" dirty="0" smtClean="0"/>
          </a:p>
          <a:p>
            <a:pPr algn="just">
              <a:buNone/>
            </a:pPr>
            <a:endParaRPr lang="en-GB" sz="1800" dirty="0" smtClean="0"/>
          </a:p>
        </p:txBody>
      </p:sp>
      <p:pic>
        <p:nvPicPr>
          <p:cNvPr id="5" name="Picture 4" descr="emotion-faces-picture-e1429925480789.png"/>
          <p:cNvPicPr>
            <a:picLocks noChangeAspect="1"/>
          </p:cNvPicPr>
          <p:nvPr/>
        </p:nvPicPr>
        <p:blipFill>
          <a:blip r:embed="rId3" cstate="print"/>
          <a:stretch>
            <a:fillRect/>
          </a:stretch>
        </p:blipFill>
        <p:spPr>
          <a:xfrm>
            <a:off x="990601" y="3341451"/>
            <a:ext cx="2438400" cy="1815830"/>
          </a:xfrm>
          <a:prstGeom prst="rect">
            <a:avLst/>
          </a:prstGeom>
        </p:spPr>
      </p:pic>
      <p:pic>
        <p:nvPicPr>
          <p:cNvPr id="6" name="Picture 5" descr="default_fb.jpg"/>
          <p:cNvPicPr>
            <a:picLocks noChangeAspect="1"/>
          </p:cNvPicPr>
          <p:nvPr/>
        </p:nvPicPr>
        <p:blipFill>
          <a:blip r:embed="rId4" cstate="print"/>
          <a:stretch>
            <a:fillRect/>
          </a:stretch>
        </p:blipFill>
        <p:spPr>
          <a:xfrm>
            <a:off x="152400" y="5867400"/>
            <a:ext cx="990600" cy="99060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solidFill>
                  <a:schemeClr val="tx2">
                    <a:lumMod val="60000"/>
                    <a:lumOff val="40000"/>
                  </a:schemeClr>
                </a:solidFill>
              </a:rPr>
              <a:t>Support for Globalization and Diversity</a:t>
            </a:r>
            <a:endParaRPr lang="en-GB" dirty="0">
              <a:solidFill>
                <a:schemeClr val="tx2">
                  <a:lumMod val="60000"/>
                  <a:lumOff val="40000"/>
                </a:schemeClr>
              </a:solidFill>
            </a:endParaRPr>
          </a:p>
        </p:txBody>
      </p:sp>
      <p:pic>
        <p:nvPicPr>
          <p:cNvPr id="4" name="Content Placeholder 3" descr="0957518.006.jpg"/>
          <p:cNvPicPr>
            <a:picLocks noGrp="1" noChangeAspect="1"/>
          </p:cNvPicPr>
          <p:nvPr>
            <p:ph idx="1"/>
          </p:nvPr>
        </p:nvPicPr>
        <p:blipFill>
          <a:blip r:embed="rId2" cstate="print"/>
          <a:stretch>
            <a:fillRect/>
          </a:stretch>
        </p:blipFill>
        <p:spPr>
          <a:xfrm>
            <a:off x="2057400" y="1752600"/>
            <a:ext cx="4864686" cy="2009775"/>
          </a:xfrm>
        </p:spPr>
      </p:pic>
      <p:pic>
        <p:nvPicPr>
          <p:cNvPr id="7" name="Picture 6" descr="beauty-of-the-world-quote.jpg"/>
          <p:cNvPicPr>
            <a:picLocks noChangeAspect="1"/>
          </p:cNvPicPr>
          <p:nvPr/>
        </p:nvPicPr>
        <p:blipFill>
          <a:blip r:embed="rId3" cstate="print"/>
          <a:stretch>
            <a:fillRect/>
          </a:stretch>
        </p:blipFill>
        <p:spPr>
          <a:xfrm>
            <a:off x="5257800" y="4267200"/>
            <a:ext cx="2138548" cy="1980444"/>
          </a:xfrm>
          <a:prstGeom prst="rect">
            <a:avLst/>
          </a:prstGeom>
        </p:spPr>
      </p:pic>
      <p:pic>
        <p:nvPicPr>
          <p:cNvPr id="8" name="Picture 7" descr="images.jpg"/>
          <p:cNvPicPr>
            <a:picLocks noChangeAspect="1"/>
          </p:cNvPicPr>
          <p:nvPr/>
        </p:nvPicPr>
        <p:blipFill>
          <a:blip r:embed="rId4" cstate="print"/>
          <a:stretch>
            <a:fillRect/>
          </a:stretch>
        </p:blipFill>
        <p:spPr>
          <a:xfrm>
            <a:off x="1219200" y="4267200"/>
            <a:ext cx="3316942" cy="1905000"/>
          </a:xfrm>
          <a:prstGeom prst="rect">
            <a:avLst/>
          </a:prstGeom>
        </p:spPr>
      </p:pic>
      <p:pic>
        <p:nvPicPr>
          <p:cNvPr id="10" name="Picture 9" descr="default_fb.jpg"/>
          <p:cNvPicPr>
            <a:picLocks noChangeAspect="1"/>
          </p:cNvPicPr>
          <p:nvPr/>
        </p:nvPicPr>
        <p:blipFill>
          <a:blip r:embed="rId5" cstate="print"/>
          <a:stretch>
            <a:fillRect/>
          </a:stretch>
        </p:blipFill>
        <p:spPr>
          <a:xfrm>
            <a:off x="8153400" y="5867400"/>
            <a:ext cx="990600" cy="9906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2">
                    <a:lumMod val="60000"/>
                    <a:lumOff val="40000"/>
                  </a:schemeClr>
                </a:solidFill>
              </a:rPr>
              <a:t>But some people see it differently...</a:t>
            </a:r>
            <a:endParaRPr lang="en-GB" dirty="0">
              <a:solidFill>
                <a:schemeClr val="tx2">
                  <a:lumMod val="60000"/>
                  <a:lumOff val="40000"/>
                </a:schemeClr>
              </a:solidFill>
            </a:endParaRPr>
          </a:p>
        </p:txBody>
      </p:sp>
      <p:pic>
        <p:nvPicPr>
          <p:cNvPr id="4" name="Content Placeholder 3" descr="steve-blake-globalisation-which-benefits-only-multi-national.jpg"/>
          <p:cNvPicPr>
            <a:picLocks noGrp="1" noChangeAspect="1"/>
          </p:cNvPicPr>
          <p:nvPr>
            <p:ph idx="1"/>
          </p:nvPr>
        </p:nvPicPr>
        <p:blipFill>
          <a:blip r:embed="rId2" cstate="print"/>
          <a:stretch>
            <a:fillRect/>
          </a:stretch>
        </p:blipFill>
        <p:spPr>
          <a:xfrm>
            <a:off x="457200" y="1828800"/>
            <a:ext cx="2209799" cy="2762250"/>
          </a:xfrm>
        </p:spPr>
      </p:pic>
      <p:pic>
        <p:nvPicPr>
          <p:cNvPr id="5" name="Picture 4" descr="6b46da79d1560b820a68d54754eb8fdf.jpg"/>
          <p:cNvPicPr>
            <a:picLocks noChangeAspect="1"/>
          </p:cNvPicPr>
          <p:nvPr/>
        </p:nvPicPr>
        <p:blipFill>
          <a:blip r:embed="rId3" cstate="print"/>
          <a:stretch>
            <a:fillRect/>
          </a:stretch>
        </p:blipFill>
        <p:spPr>
          <a:xfrm>
            <a:off x="3124200" y="1828800"/>
            <a:ext cx="2743200" cy="2743200"/>
          </a:xfrm>
          <a:prstGeom prst="rect">
            <a:avLst/>
          </a:prstGeom>
        </p:spPr>
      </p:pic>
      <p:pic>
        <p:nvPicPr>
          <p:cNvPr id="6" name="Picture 5" descr="kofi-annan-quote-globalization-is-a-fact-of-life-but-i-believe-we-have.jpg"/>
          <p:cNvPicPr>
            <a:picLocks noChangeAspect="1"/>
          </p:cNvPicPr>
          <p:nvPr/>
        </p:nvPicPr>
        <p:blipFill>
          <a:blip r:embed="rId4" cstate="print"/>
          <a:stretch>
            <a:fillRect/>
          </a:stretch>
        </p:blipFill>
        <p:spPr>
          <a:xfrm>
            <a:off x="6248400" y="1828800"/>
            <a:ext cx="2743200" cy="2743200"/>
          </a:xfrm>
          <a:prstGeom prst="rect">
            <a:avLst/>
          </a:prstGeom>
        </p:spPr>
      </p:pic>
      <p:pic>
        <p:nvPicPr>
          <p:cNvPr id="10" name="Picture 9" descr="default_fb.jpg"/>
          <p:cNvPicPr>
            <a:picLocks noChangeAspect="1"/>
          </p:cNvPicPr>
          <p:nvPr/>
        </p:nvPicPr>
        <p:blipFill>
          <a:blip r:embed="rId5" cstate="print"/>
          <a:stretch>
            <a:fillRect/>
          </a:stretch>
        </p:blipFill>
        <p:spPr>
          <a:xfrm>
            <a:off x="8153400" y="5867400"/>
            <a:ext cx="990600" cy="990600"/>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1593</TotalTime>
  <Words>852</Words>
  <Application>Microsoft Office PowerPoint</Application>
  <PresentationFormat>On-screen Show (4:3)</PresentationFormat>
  <Paragraphs>246</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Diversity in Education</vt:lpstr>
      <vt:lpstr>etimalta.com Professor Judie Ibbotson</vt:lpstr>
      <vt:lpstr>Slide 3</vt:lpstr>
      <vt:lpstr>Course overview</vt:lpstr>
      <vt:lpstr>Course objectives</vt:lpstr>
      <vt:lpstr>Getting to know each other</vt:lpstr>
      <vt:lpstr>What is diversity?</vt:lpstr>
      <vt:lpstr>Support for Globalization and Diversity</vt:lpstr>
      <vt:lpstr>But some people see it differently...</vt:lpstr>
      <vt:lpstr>Framing the Issues / The Education Picture</vt:lpstr>
      <vt:lpstr>Slide 11</vt:lpstr>
      <vt:lpstr>Deep Culture</vt:lpstr>
      <vt:lpstr>Stripping off the layers</vt:lpstr>
      <vt:lpstr>The Culture Onion</vt:lpstr>
      <vt:lpstr>Institutional Culture</vt:lpstr>
      <vt:lpstr>A Competence model</vt:lpstr>
      <vt:lpstr>Knowledge of Culture</vt:lpstr>
      <vt:lpstr>Intercultural Awareness</vt:lpstr>
      <vt:lpstr>Refugees and Migrants</vt:lpstr>
      <vt:lpstr>Skills for Refugees / Migrants</vt:lpstr>
      <vt:lpstr>Recognising Diverse Abilities in the Classroom</vt:lpstr>
      <vt:lpstr>Which Learning Style?</vt:lpstr>
      <vt:lpstr>Slide 23</vt:lpstr>
      <vt:lpstr>What is an SPLD?</vt:lpstr>
      <vt:lpstr>Slide 25</vt:lpstr>
      <vt:lpstr>Long-Term Effects</vt:lpstr>
      <vt:lpstr>Personality</vt:lpstr>
      <vt:lpstr>What are Soft Skills?</vt:lpstr>
      <vt:lpstr>Some Examples of Soft Skills</vt:lpstr>
      <vt:lpstr>Communication Skills for Teachers</vt:lpstr>
      <vt:lpstr>Communication Skills for Teachers</vt:lpstr>
      <vt:lpstr>Presenting a Case Study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Diversity in Education</dc:title>
  <dc:creator>Vesna Petrovska</dc:creator>
  <cp:lastModifiedBy>Vesna Petrovska</cp:lastModifiedBy>
  <cp:revision>211</cp:revision>
  <dcterms:created xsi:type="dcterms:W3CDTF">2006-08-16T00:00:00Z</dcterms:created>
  <dcterms:modified xsi:type="dcterms:W3CDTF">2019-03-18T22:10:03Z</dcterms:modified>
</cp:coreProperties>
</file>